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4" r:id="rId6"/>
    <p:sldId id="263" r:id="rId7"/>
    <p:sldId id="261" r:id="rId8"/>
    <p:sldId id="262" r:id="rId9"/>
    <p:sldId id="270" r:id="rId10"/>
    <p:sldId id="260" r:id="rId11"/>
    <p:sldId id="265" r:id="rId12"/>
    <p:sldId id="266" r:id="rId13"/>
    <p:sldId id="269" r:id="rId14"/>
  </p:sldIdLst>
  <p:sldSz cx="18288000" cy="10287000"/>
  <p:notesSz cx="6858000" cy="9144000"/>
  <p:embeddedFontLst>
    <p:embeddedFont>
      <p:font typeface="Acumin Pro" panose="020B0404020202020204" pitchFamily="34" charset="0"/>
      <p:regular r:id="rId16"/>
      <p:bold r:id="rId17"/>
      <p:italic r:id="rId18"/>
      <p:boldItalic r:id="rId19"/>
    </p:embeddedFont>
    <p:embeddedFont>
      <p:font typeface="Acumin Pro Condensed" panose="020B050602020202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ITC Franklin Gothic LT Condensed" panose="020B0604020202020204" charset="0"/>
      <p:regular r:id="rId28"/>
    </p:embeddedFont>
    <p:embeddedFont>
      <p:font typeface="ITC Franklin Gothic LT Condensed Semi-Bold" panose="020B0604020202020204" charset="0"/>
      <p:regular r:id="rId29"/>
    </p:embeddedFont>
    <p:embeddedFont>
      <p:font typeface="Roboto" panose="02000000000000000000"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007" autoAdjust="0"/>
  </p:normalViewPr>
  <p:slideViewPr>
    <p:cSldViewPr>
      <p:cViewPr varScale="1">
        <p:scale>
          <a:sx n="47" d="100"/>
          <a:sy n="47" d="100"/>
        </p:scale>
        <p:origin x="8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C4216-862B-430F-9274-2A1B58B4A533}"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1678C-79D7-44E0-B4CC-B6A8652EBC23}" type="slidenum">
              <a:rPr lang="en-US" smtClean="0"/>
              <a:t>‹#›</a:t>
            </a:fld>
            <a:endParaRPr lang="en-US"/>
          </a:p>
        </p:txBody>
      </p:sp>
    </p:spTree>
    <p:extLst>
      <p:ext uri="{BB962C8B-B14F-4D97-AF65-F5344CB8AC3E}">
        <p14:creationId xmlns:p14="http://schemas.microsoft.com/office/powerpoint/2010/main" val="375793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1678C-79D7-44E0-B4CC-B6A8652EBC23}" type="slidenum">
              <a:rPr lang="en-US" smtClean="0"/>
              <a:t>9</a:t>
            </a:fld>
            <a:endParaRPr lang="en-US"/>
          </a:p>
        </p:txBody>
      </p:sp>
    </p:spTree>
    <p:extLst>
      <p:ext uri="{BB962C8B-B14F-4D97-AF65-F5344CB8AC3E}">
        <p14:creationId xmlns:p14="http://schemas.microsoft.com/office/powerpoint/2010/main" val="407750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nam04.safelinks.protection.outlook.com/?url=https%3A%2F%2Fsdgs.un.org%2Fgoals&amp;data=05%7C01%7Ckhustedt%40purdue.edu%7C7fcc5951bd0e4151a28708db70e90493%7C4130bd397c53419cb1e58758d6d63f21%7C0%7C0%7C638227918326949476%7CUnknown%7CTWFpbGZsb3d8eyJWIjoiMC4wLjAwMDAiLCJQIjoiV2luMzIiLCJBTiI6Ik1haWwiLCJXVCI6Mn0%3D%7C3000%7C%7C%7C&amp;sdata=0OI1DGe5H7%2Fr1v0I%2FAmtFk6neweXL99Bb7BjKMGGLLs%3D&amp;reserved=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1.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notesSlide" Target="../notesSlides/notesSlide1.xml"/><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2.sv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4853"/>
            <a:ext cx="18288000" cy="1745212"/>
            <a:chOff x="0" y="0"/>
            <a:chExt cx="4715180" cy="446720"/>
          </a:xfrm>
        </p:grpSpPr>
        <p:sp>
          <p:nvSpPr>
            <p:cNvPr id="3" name="Freeform 3"/>
            <p:cNvSpPr/>
            <p:nvPr/>
          </p:nvSpPr>
          <p:spPr>
            <a:xfrm>
              <a:off x="0" y="0"/>
              <a:ext cx="4715180" cy="446720"/>
            </a:xfrm>
            <a:custGeom>
              <a:avLst/>
              <a:gdLst/>
              <a:ahLst/>
              <a:cxnLst/>
              <a:rect l="l" t="t" r="r" b="b"/>
              <a:pathLst>
                <a:path w="4715180" h="446720">
                  <a:moveTo>
                    <a:pt x="0" y="0"/>
                  </a:moveTo>
                  <a:lnTo>
                    <a:pt x="4715180" y="0"/>
                  </a:lnTo>
                  <a:lnTo>
                    <a:pt x="4715180" y="446720"/>
                  </a:lnTo>
                  <a:lnTo>
                    <a:pt x="0" y="446720"/>
                  </a:lnTo>
                  <a:close/>
                </a:path>
              </a:pathLst>
            </a:custGeom>
            <a:solidFill>
              <a:srgbClr val="000000"/>
            </a:solidFill>
          </p:spPr>
        </p:sp>
        <p:sp>
          <p:nvSpPr>
            <p:cNvPr id="4" name="TextBox 4"/>
            <p:cNvSpPr txBox="1"/>
            <p:nvPr/>
          </p:nvSpPr>
          <p:spPr>
            <a:xfrm>
              <a:off x="0" y="-38100"/>
              <a:ext cx="4715180" cy="484820"/>
            </a:xfrm>
            <a:prstGeom prst="rect">
              <a:avLst/>
            </a:prstGeom>
          </p:spPr>
          <p:txBody>
            <a:bodyPr lIns="24501" tIns="24501" rIns="24501" bIns="24501" rtlCol="0" anchor="ctr"/>
            <a:lstStyle/>
            <a:p>
              <a:pPr algn="ctr">
                <a:lnSpc>
                  <a:spcPts val="2768"/>
                </a:lnSpc>
                <a:spcBef>
                  <a:spcPct val="0"/>
                </a:spcBef>
              </a:pPr>
              <a:endParaRPr/>
            </a:p>
          </p:txBody>
        </p:sp>
      </p:grpSp>
      <p:sp>
        <p:nvSpPr>
          <p:cNvPr id="6" name="Freeform 6"/>
          <p:cNvSpPr/>
          <p:nvPr/>
        </p:nvSpPr>
        <p:spPr>
          <a:xfrm>
            <a:off x="1046096" y="9105900"/>
            <a:ext cx="6350778" cy="669718"/>
          </a:xfrm>
          <a:custGeom>
            <a:avLst/>
            <a:gdLst/>
            <a:ahLst/>
            <a:cxnLst/>
            <a:rect l="l" t="t" r="r" b="b"/>
            <a:pathLst>
              <a:path w="6350778" h="669718">
                <a:moveTo>
                  <a:pt x="0" y="0"/>
                </a:moveTo>
                <a:lnTo>
                  <a:pt x="6350778" y="0"/>
                </a:lnTo>
                <a:lnTo>
                  <a:pt x="6350778" y="669719"/>
                </a:lnTo>
                <a:lnTo>
                  <a:pt x="0" y="669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0" name="Picture 9">
            <a:extLst>
              <a:ext uri="{FF2B5EF4-FFF2-40B4-BE49-F238E27FC236}">
                <a16:creationId xmlns:a16="http://schemas.microsoft.com/office/drawing/2014/main" id="{6A9B76B2-F4E3-4436-A722-A183F67E66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265120"/>
            <a:ext cx="3110637" cy="676419"/>
          </a:xfrm>
          <a:prstGeom prst="rect">
            <a:avLst/>
          </a:prstGeom>
        </p:spPr>
      </p:pic>
      <p:sp>
        <p:nvSpPr>
          <p:cNvPr id="11" name="TextBox 10">
            <a:extLst>
              <a:ext uri="{FF2B5EF4-FFF2-40B4-BE49-F238E27FC236}">
                <a16:creationId xmlns:a16="http://schemas.microsoft.com/office/drawing/2014/main" id="{A5EBF057-CACA-4AF0-9D3D-3DC8B7A012D7}"/>
              </a:ext>
            </a:extLst>
          </p:cNvPr>
          <p:cNvSpPr txBox="1"/>
          <p:nvPr/>
        </p:nvSpPr>
        <p:spPr>
          <a:xfrm>
            <a:off x="4572000" y="5824849"/>
            <a:ext cx="9144000" cy="1246688"/>
          </a:xfrm>
          <a:prstGeom prst="rect">
            <a:avLst/>
          </a:prstGeom>
          <a:noFill/>
        </p:spPr>
        <p:txBody>
          <a:bodyPr wrap="square">
            <a:spAutoFit/>
          </a:bodyPr>
          <a:lstStyle/>
          <a:p>
            <a:pPr algn="ctr">
              <a:lnSpc>
                <a:spcPts val="10763"/>
              </a:lnSpc>
            </a:pPr>
            <a:r>
              <a:rPr lang="en-US" sz="3600" i="1" spc="345" dirty="0">
                <a:solidFill>
                  <a:srgbClr val="000000"/>
                </a:solidFill>
                <a:latin typeface="Acumin Pro Condensed" panose="020B0506020202020204" pitchFamily="34" charset="0"/>
                <a:ea typeface="ITC Franklin Gothic LT"/>
                <a:cs typeface="ITC Franklin Gothic LT"/>
                <a:sym typeface="ITC Franklin Gothic LT"/>
              </a:rPr>
              <a:t>2024-2025</a:t>
            </a:r>
          </a:p>
        </p:txBody>
      </p:sp>
      <p:sp>
        <p:nvSpPr>
          <p:cNvPr id="12" name="TextBox 11">
            <a:extLst>
              <a:ext uri="{FF2B5EF4-FFF2-40B4-BE49-F238E27FC236}">
                <a16:creationId xmlns:a16="http://schemas.microsoft.com/office/drawing/2014/main" id="{1DB903B0-88AC-44DC-827B-B3944A83AEC0}"/>
              </a:ext>
            </a:extLst>
          </p:cNvPr>
          <p:cNvSpPr txBox="1"/>
          <p:nvPr/>
        </p:nvSpPr>
        <p:spPr>
          <a:xfrm>
            <a:off x="2133600" y="4566758"/>
            <a:ext cx="13944600" cy="1362937"/>
          </a:xfrm>
          <a:prstGeom prst="rect">
            <a:avLst/>
          </a:prstGeom>
          <a:noFill/>
        </p:spPr>
        <p:txBody>
          <a:bodyPr wrap="square">
            <a:spAutoFit/>
          </a:bodyPr>
          <a:lstStyle/>
          <a:p>
            <a:pPr algn="ctr">
              <a:lnSpc>
                <a:spcPts val="10763"/>
              </a:lnSpc>
            </a:pPr>
            <a:r>
              <a:rPr lang="en-US" sz="7200" spc="345" dirty="0">
                <a:solidFill>
                  <a:srgbClr val="000000"/>
                </a:solidFill>
                <a:latin typeface="Acumin Pro Condensed" panose="020B0506020202020204" pitchFamily="34" charset="0"/>
                <a:ea typeface="ITC Franklin Gothic LT"/>
                <a:cs typeface="ITC Franklin Gothic LT"/>
                <a:sym typeface="ITC Franklin Gothic LT"/>
              </a:rPr>
              <a:t>INSTITUTE FOR A SUSTAINABLE FUTURE</a:t>
            </a:r>
          </a:p>
        </p:txBody>
      </p:sp>
      <p:sp>
        <p:nvSpPr>
          <p:cNvPr id="13" name="TextBox 12">
            <a:extLst>
              <a:ext uri="{FF2B5EF4-FFF2-40B4-BE49-F238E27FC236}">
                <a16:creationId xmlns:a16="http://schemas.microsoft.com/office/drawing/2014/main" id="{61A3662E-D0FD-4039-BD2B-1D4734D6B328}"/>
              </a:ext>
            </a:extLst>
          </p:cNvPr>
          <p:cNvSpPr txBox="1"/>
          <p:nvPr/>
        </p:nvSpPr>
        <p:spPr>
          <a:xfrm>
            <a:off x="4533900" y="2977922"/>
            <a:ext cx="9144000" cy="1221040"/>
          </a:xfrm>
          <a:prstGeom prst="rect">
            <a:avLst/>
          </a:prstGeom>
          <a:noFill/>
        </p:spPr>
        <p:txBody>
          <a:bodyPr wrap="square">
            <a:spAutoFit/>
          </a:bodyPr>
          <a:lstStyle/>
          <a:p>
            <a:pPr algn="ctr">
              <a:lnSpc>
                <a:spcPts val="10763"/>
              </a:lnSpc>
            </a:pPr>
            <a:r>
              <a:rPr lang="en-US" sz="2800" i="1" spc="345" dirty="0">
                <a:solidFill>
                  <a:srgbClr val="000000"/>
                </a:solidFill>
                <a:latin typeface="Acumin Pro Condensed" panose="020B0506020202020204" pitchFamily="34" charset="0"/>
                <a:ea typeface="ITC Franklin Gothic LT"/>
                <a:cs typeface="ITC Franklin Gothic LT"/>
                <a:sym typeface="ITC Franklin Gothic LT"/>
              </a:rPr>
              <a:t>OVERVIEW OF THE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88000" cy="1501815"/>
            <a:chOff x="0" y="0"/>
            <a:chExt cx="4893820" cy="395540"/>
          </a:xfrm>
        </p:grpSpPr>
        <p:sp>
          <p:nvSpPr>
            <p:cNvPr id="3" name="Freeform 3"/>
            <p:cNvSpPr/>
            <p:nvPr/>
          </p:nvSpPr>
          <p:spPr>
            <a:xfrm>
              <a:off x="0" y="0"/>
              <a:ext cx="4893820" cy="395540"/>
            </a:xfrm>
            <a:custGeom>
              <a:avLst/>
              <a:gdLst/>
              <a:ahLst/>
              <a:cxnLst/>
              <a:rect l="l" t="t" r="r" b="b"/>
              <a:pathLst>
                <a:path w="4893820" h="395540">
                  <a:moveTo>
                    <a:pt x="0" y="0"/>
                  </a:moveTo>
                  <a:lnTo>
                    <a:pt x="4893820" y="0"/>
                  </a:lnTo>
                  <a:lnTo>
                    <a:pt x="4893820" y="395540"/>
                  </a:lnTo>
                  <a:lnTo>
                    <a:pt x="0" y="395540"/>
                  </a:lnTo>
                  <a:close/>
                </a:path>
              </a:pathLst>
            </a:custGeom>
            <a:solidFill>
              <a:srgbClr val="000000"/>
            </a:solidFill>
          </p:spPr>
        </p:sp>
        <p:sp>
          <p:nvSpPr>
            <p:cNvPr id="4" name="TextBox 4"/>
            <p:cNvSpPr txBox="1"/>
            <p:nvPr/>
          </p:nvSpPr>
          <p:spPr>
            <a:xfrm>
              <a:off x="0" y="-38100"/>
              <a:ext cx="4893820" cy="433640"/>
            </a:xfrm>
            <a:prstGeom prst="rect">
              <a:avLst/>
            </a:prstGeom>
          </p:spPr>
          <p:txBody>
            <a:bodyPr lIns="23812" tIns="23812" rIns="23812" bIns="23812" rtlCol="0" anchor="ctr"/>
            <a:lstStyle/>
            <a:p>
              <a:pPr algn="ctr">
                <a:lnSpc>
                  <a:spcPts val="2690"/>
                </a:lnSpc>
                <a:spcBef>
                  <a:spcPct val="0"/>
                </a:spcBef>
              </a:pPr>
              <a:endParaRPr/>
            </a:p>
          </p:txBody>
        </p:sp>
      </p:grpSp>
      <p:sp>
        <p:nvSpPr>
          <p:cNvPr id="5" name="Freeform 5"/>
          <p:cNvSpPr/>
          <p:nvPr/>
        </p:nvSpPr>
        <p:spPr>
          <a:xfrm>
            <a:off x="838200" y="9231962"/>
            <a:ext cx="6172200" cy="650887"/>
          </a:xfrm>
          <a:custGeom>
            <a:avLst/>
            <a:gdLst/>
            <a:ahLst/>
            <a:cxnLst/>
            <a:rect l="l" t="t" r="r" b="b"/>
            <a:pathLst>
              <a:path w="6172200" h="650887">
                <a:moveTo>
                  <a:pt x="0" y="0"/>
                </a:moveTo>
                <a:lnTo>
                  <a:pt x="6172200" y="0"/>
                </a:lnTo>
                <a:lnTo>
                  <a:pt x="6172200" y="650887"/>
                </a:lnTo>
                <a:lnTo>
                  <a:pt x="0" y="6508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2316041" y="2242449"/>
            <a:ext cx="2256508" cy="5836545"/>
          </a:xfrm>
          <a:custGeom>
            <a:avLst/>
            <a:gdLst/>
            <a:ahLst/>
            <a:cxnLst/>
            <a:rect l="l" t="t" r="r" b="b"/>
            <a:pathLst>
              <a:path w="2256508" h="5836545">
                <a:moveTo>
                  <a:pt x="0" y="0"/>
                </a:moveTo>
                <a:lnTo>
                  <a:pt x="2256508" y="0"/>
                </a:lnTo>
                <a:lnTo>
                  <a:pt x="2256508" y="5836544"/>
                </a:lnTo>
                <a:lnTo>
                  <a:pt x="0" y="5836544"/>
                </a:lnTo>
                <a:lnTo>
                  <a:pt x="0" y="0"/>
                </a:lnTo>
                <a:close/>
              </a:path>
            </a:pathLst>
          </a:custGeom>
          <a:blipFill>
            <a:blip r:embed="rId4"/>
            <a:stretch>
              <a:fillRect/>
            </a:stretch>
          </a:blipFill>
        </p:spPr>
        <p:txBody>
          <a:bodyPr/>
          <a:lstStyle/>
          <a:p>
            <a:endParaRPr lang="en-US"/>
          </a:p>
        </p:txBody>
      </p:sp>
      <p:sp>
        <p:nvSpPr>
          <p:cNvPr id="7" name="Freeform 7"/>
          <p:cNvSpPr/>
          <p:nvPr/>
        </p:nvSpPr>
        <p:spPr>
          <a:xfrm>
            <a:off x="9371331" y="2242449"/>
            <a:ext cx="2233447" cy="5852059"/>
          </a:xfrm>
          <a:custGeom>
            <a:avLst/>
            <a:gdLst/>
            <a:ahLst/>
            <a:cxnLst/>
            <a:rect l="l" t="t" r="r" b="b"/>
            <a:pathLst>
              <a:path w="2233447" h="5852059">
                <a:moveTo>
                  <a:pt x="0" y="0"/>
                </a:moveTo>
                <a:lnTo>
                  <a:pt x="2233447" y="0"/>
                </a:lnTo>
                <a:lnTo>
                  <a:pt x="2233447" y="5852060"/>
                </a:lnTo>
                <a:lnTo>
                  <a:pt x="0" y="5852060"/>
                </a:lnTo>
                <a:lnTo>
                  <a:pt x="0" y="0"/>
                </a:lnTo>
                <a:close/>
              </a:path>
            </a:pathLst>
          </a:custGeom>
          <a:blipFill>
            <a:blip r:embed="rId5"/>
            <a:stretch>
              <a:fillRect/>
            </a:stretch>
          </a:blipFill>
        </p:spPr>
      </p:sp>
      <p:sp>
        <p:nvSpPr>
          <p:cNvPr id="8" name="TextBox 8"/>
          <p:cNvSpPr txBox="1"/>
          <p:nvPr/>
        </p:nvSpPr>
        <p:spPr>
          <a:xfrm>
            <a:off x="2409934" y="43309"/>
            <a:ext cx="12912461" cy="1458506"/>
          </a:xfrm>
          <a:prstGeom prst="rect">
            <a:avLst/>
          </a:prstGeom>
        </p:spPr>
        <p:txBody>
          <a:bodyPr lIns="0" tIns="0" rIns="0" bIns="0" rtlCol="0" anchor="t">
            <a:spAutoFit/>
          </a:bodyPr>
          <a:lstStyle/>
          <a:p>
            <a:pPr algn="ctr">
              <a:lnSpc>
                <a:spcPts val="10697"/>
              </a:lnSpc>
            </a:pPr>
            <a:r>
              <a:rPr lang="en-US" sz="7641">
                <a:solidFill>
                  <a:srgbClr val="FFFFFF"/>
                </a:solidFill>
                <a:latin typeface="ITC Franklin Gothic LT Condensed"/>
                <a:ea typeface="ITC Franklin Gothic LT Condensed"/>
                <a:cs typeface="ITC Franklin Gothic LT Condensed"/>
                <a:sym typeface="ITC Franklin Gothic LT Condensed"/>
              </a:rPr>
              <a:t>SUPPORT PROVIDED TO AFFILIATES</a:t>
            </a:r>
          </a:p>
        </p:txBody>
      </p:sp>
      <p:sp>
        <p:nvSpPr>
          <p:cNvPr id="9" name="TextBox 9"/>
          <p:cNvSpPr txBox="1"/>
          <p:nvPr/>
        </p:nvSpPr>
        <p:spPr>
          <a:xfrm>
            <a:off x="4717069" y="2443771"/>
            <a:ext cx="4056101" cy="1548950"/>
          </a:xfrm>
          <a:prstGeom prst="rect">
            <a:avLst/>
          </a:prstGeom>
        </p:spPr>
        <p:txBody>
          <a:bodyPr lIns="0" tIns="0" rIns="0" bIns="0" rtlCol="0" anchor="t">
            <a:spAutoFit/>
          </a:bodyPr>
          <a:lstStyle/>
          <a:p>
            <a:pPr algn="l">
              <a:lnSpc>
                <a:spcPts val="4050"/>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Opportunity identification,</a:t>
            </a:r>
          </a:p>
          <a:p>
            <a:pPr algn="l">
              <a:lnSpc>
                <a:spcPts val="4050"/>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Teaming and Proposal</a:t>
            </a:r>
          </a:p>
          <a:p>
            <a:pPr algn="l">
              <a:lnSpc>
                <a:spcPts val="4050"/>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Development</a:t>
            </a:r>
          </a:p>
        </p:txBody>
      </p:sp>
      <p:sp>
        <p:nvSpPr>
          <p:cNvPr id="10" name="TextBox 10"/>
          <p:cNvSpPr txBox="1"/>
          <p:nvPr/>
        </p:nvSpPr>
        <p:spPr>
          <a:xfrm>
            <a:off x="4717069" y="4578883"/>
            <a:ext cx="4149096" cy="1027845"/>
          </a:xfrm>
          <a:prstGeom prst="rect">
            <a:avLst/>
          </a:prstGeom>
        </p:spPr>
        <p:txBody>
          <a:bodyPr lIns="0" tIns="0" rIns="0" bIns="0" rtlCol="0" anchor="t">
            <a:spAutoFit/>
          </a:bodyPr>
          <a:lstStyle/>
          <a:p>
            <a:pPr algn="l">
              <a:lnSpc>
                <a:spcPts val="4050"/>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Support for undergraduate</a:t>
            </a:r>
          </a:p>
          <a:p>
            <a:pPr algn="l">
              <a:lnSpc>
                <a:spcPts val="4050"/>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research</a:t>
            </a:r>
          </a:p>
        </p:txBody>
      </p:sp>
      <p:sp>
        <p:nvSpPr>
          <p:cNvPr id="11" name="TextBox 11"/>
          <p:cNvSpPr txBox="1"/>
          <p:nvPr/>
        </p:nvSpPr>
        <p:spPr>
          <a:xfrm>
            <a:off x="4717069" y="6739867"/>
            <a:ext cx="4117842" cy="497380"/>
          </a:xfrm>
          <a:prstGeom prst="rect">
            <a:avLst/>
          </a:prstGeom>
        </p:spPr>
        <p:txBody>
          <a:bodyPr wrap="square" lIns="0" tIns="0" rIns="0" bIns="0" rtlCol="0" anchor="t">
            <a:spAutoFit/>
          </a:bodyPr>
          <a:lstStyle/>
          <a:p>
            <a:pPr algn="l">
              <a:lnSpc>
                <a:spcPts val="4050"/>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Event planning and support</a:t>
            </a:r>
          </a:p>
        </p:txBody>
      </p:sp>
      <p:sp>
        <p:nvSpPr>
          <p:cNvPr id="12" name="TextBox 12"/>
          <p:cNvSpPr txBox="1"/>
          <p:nvPr/>
        </p:nvSpPr>
        <p:spPr>
          <a:xfrm>
            <a:off x="11722794" y="2700499"/>
            <a:ext cx="4042428" cy="1005403"/>
          </a:xfrm>
          <a:prstGeom prst="rect">
            <a:avLst/>
          </a:prstGeom>
        </p:spPr>
        <p:txBody>
          <a:bodyPr lIns="0" tIns="0" rIns="0" bIns="0" rtlCol="0" anchor="t">
            <a:spAutoFit/>
          </a:bodyPr>
          <a:lstStyle/>
          <a:p>
            <a:pPr algn="l">
              <a:lnSpc>
                <a:spcPts val="4049"/>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Leadership and </a:t>
            </a:r>
          </a:p>
          <a:p>
            <a:pPr algn="l">
              <a:lnSpc>
                <a:spcPts val="4049"/>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professional development</a:t>
            </a:r>
          </a:p>
        </p:txBody>
      </p:sp>
      <p:sp>
        <p:nvSpPr>
          <p:cNvPr id="13" name="TextBox 13"/>
          <p:cNvSpPr txBox="1"/>
          <p:nvPr/>
        </p:nvSpPr>
        <p:spPr>
          <a:xfrm>
            <a:off x="11722794" y="4578883"/>
            <a:ext cx="3739795" cy="1005403"/>
          </a:xfrm>
          <a:prstGeom prst="rect">
            <a:avLst/>
          </a:prstGeom>
        </p:spPr>
        <p:txBody>
          <a:bodyPr lIns="0" tIns="0" rIns="0" bIns="0" rtlCol="0" anchor="t">
            <a:spAutoFit/>
          </a:bodyPr>
          <a:lstStyle/>
          <a:p>
            <a:pPr algn="l">
              <a:lnSpc>
                <a:spcPts val="4049"/>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Administration of grants</a:t>
            </a:r>
          </a:p>
          <a:p>
            <a:pPr algn="l">
              <a:lnSpc>
                <a:spcPts val="4049"/>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and fellowships</a:t>
            </a:r>
          </a:p>
        </p:txBody>
      </p:sp>
      <p:sp>
        <p:nvSpPr>
          <p:cNvPr id="14" name="TextBox 14"/>
          <p:cNvSpPr txBox="1"/>
          <p:nvPr/>
        </p:nvSpPr>
        <p:spPr>
          <a:xfrm>
            <a:off x="11722794" y="6226410"/>
            <a:ext cx="3292334" cy="1518364"/>
          </a:xfrm>
          <a:prstGeom prst="rect">
            <a:avLst/>
          </a:prstGeom>
        </p:spPr>
        <p:txBody>
          <a:bodyPr lIns="0" tIns="0" rIns="0" bIns="0" rtlCol="0" anchor="t">
            <a:spAutoFit/>
          </a:bodyPr>
          <a:lstStyle/>
          <a:p>
            <a:pPr algn="l">
              <a:lnSpc>
                <a:spcPts val="4049"/>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Supporting travel for </a:t>
            </a:r>
          </a:p>
          <a:p>
            <a:pPr algn="l">
              <a:lnSpc>
                <a:spcPts val="4049"/>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development and </a:t>
            </a:r>
          </a:p>
          <a:p>
            <a:pPr algn="l">
              <a:lnSpc>
                <a:spcPts val="4049"/>
              </a:lnSpc>
            </a:pPr>
            <a:r>
              <a:rPr lang="en-US" sz="32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presentations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88000" cy="1593960"/>
            <a:chOff x="0" y="0"/>
            <a:chExt cx="4550436" cy="386668"/>
          </a:xfrm>
        </p:grpSpPr>
        <p:sp>
          <p:nvSpPr>
            <p:cNvPr id="3" name="Freeform 3"/>
            <p:cNvSpPr/>
            <p:nvPr/>
          </p:nvSpPr>
          <p:spPr>
            <a:xfrm>
              <a:off x="0" y="0"/>
              <a:ext cx="4550436" cy="386668"/>
            </a:xfrm>
            <a:custGeom>
              <a:avLst/>
              <a:gdLst/>
              <a:ahLst/>
              <a:cxnLst/>
              <a:rect l="l" t="t" r="r" b="b"/>
              <a:pathLst>
                <a:path w="4550436" h="386668">
                  <a:moveTo>
                    <a:pt x="0" y="0"/>
                  </a:moveTo>
                  <a:lnTo>
                    <a:pt x="4550436" y="0"/>
                  </a:lnTo>
                  <a:lnTo>
                    <a:pt x="4550436" y="386668"/>
                  </a:lnTo>
                  <a:lnTo>
                    <a:pt x="0" y="386668"/>
                  </a:lnTo>
                  <a:close/>
                </a:path>
              </a:pathLst>
            </a:custGeom>
            <a:solidFill>
              <a:srgbClr val="000000"/>
            </a:solidFill>
          </p:spPr>
        </p:sp>
        <p:sp>
          <p:nvSpPr>
            <p:cNvPr id="4" name="TextBox 4"/>
            <p:cNvSpPr txBox="1"/>
            <p:nvPr/>
          </p:nvSpPr>
          <p:spPr>
            <a:xfrm>
              <a:off x="0" y="-38100"/>
              <a:ext cx="4550436" cy="424768"/>
            </a:xfrm>
            <a:prstGeom prst="rect">
              <a:avLst/>
            </a:prstGeom>
          </p:spPr>
          <p:txBody>
            <a:bodyPr lIns="25853" tIns="25853" rIns="25853" bIns="25853" rtlCol="0" anchor="ctr"/>
            <a:lstStyle/>
            <a:p>
              <a:pPr algn="ctr">
                <a:lnSpc>
                  <a:spcPts val="2921"/>
                </a:lnSpc>
                <a:spcBef>
                  <a:spcPct val="0"/>
                </a:spcBef>
              </a:pPr>
              <a:endParaRPr/>
            </a:p>
          </p:txBody>
        </p:sp>
      </p:grpSp>
      <p:sp>
        <p:nvSpPr>
          <p:cNvPr id="5" name="Freeform 5"/>
          <p:cNvSpPr/>
          <p:nvPr/>
        </p:nvSpPr>
        <p:spPr>
          <a:xfrm>
            <a:off x="914400" y="9044221"/>
            <a:ext cx="6434475" cy="678545"/>
          </a:xfrm>
          <a:custGeom>
            <a:avLst/>
            <a:gdLst/>
            <a:ahLst/>
            <a:cxnLst/>
            <a:rect l="l" t="t" r="r" b="b"/>
            <a:pathLst>
              <a:path w="6701197" h="706672">
                <a:moveTo>
                  <a:pt x="0" y="0"/>
                </a:moveTo>
                <a:lnTo>
                  <a:pt x="6701197" y="0"/>
                </a:lnTo>
                <a:lnTo>
                  <a:pt x="6701197" y="706672"/>
                </a:lnTo>
                <a:lnTo>
                  <a:pt x="0" y="7066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842582" y="32674"/>
            <a:ext cx="14602837" cy="1658676"/>
          </a:xfrm>
          <a:prstGeom prst="rect">
            <a:avLst/>
          </a:prstGeom>
        </p:spPr>
        <p:txBody>
          <a:bodyPr lIns="0" tIns="0" rIns="0" bIns="0" rtlCol="0" anchor="t">
            <a:spAutoFit/>
          </a:bodyPr>
          <a:lstStyle/>
          <a:p>
            <a:pPr algn="ctr">
              <a:lnSpc>
                <a:spcPts val="12184"/>
              </a:lnSpc>
            </a:pPr>
            <a:r>
              <a:rPr lang="en-US" sz="8702">
                <a:solidFill>
                  <a:srgbClr val="FFFFFF"/>
                </a:solidFill>
                <a:latin typeface="ITC Franklin Gothic LT Condensed"/>
                <a:ea typeface="ITC Franklin Gothic LT Condensed"/>
                <a:cs typeface="ITC Franklin Gothic LT Condensed"/>
                <a:sym typeface="ITC Franklin Gothic LT Condensed"/>
              </a:rPr>
              <a:t>CURRENT / UPCOMING INITIATIVES</a:t>
            </a:r>
          </a:p>
        </p:txBody>
      </p:sp>
      <p:sp>
        <p:nvSpPr>
          <p:cNvPr id="7" name="TextBox 7"/>
          <p:cNvSpPr txBox="1"/>
          <p:nvPr/>
        </p:nvSpPr>
        <p:spPr>
          <a:xfrm>
            <a:off x="1266577" y="1974960"/>
            <a:ext cx="10471202" cy="3585117"/>
          </a:xfrm>
          <a:prstGeom prst="rect">
            <a:avLst/>
          </a:prstGeom>
        </p:spPr>
        <p:txBody>
          <a:bodyPr lIns="0" tIns="0" rIns="0" bIns="0" rtlCol="0" anchor="t">
            <a:spAutoFit/>
          </a:bodyPr>
          <a:lstStyle/>
          <a:p>
            <a:pPr marL="1230519" lvl="1" indent="-615260" algn="l">
              <a:lnSpc>
                <a:spcPts val="6839"/>
              </a:lnSpc>
              <a:buFont typeface="Arial"/>
              <a:buChar char="•"/>
            </a:pPr>
            <a:r>
              <a:rPr lang="en-US" sz="5699">
                <a:solidFill>
                  <a:srgbClr val="000000"/>
                </a:solidFill>
                <a:latin typeface="ITC Franklin Gothic LT Condensed"/>
                <a:ea typeface="ITC Franklin Gothic LT Condensed"/>
                <a:cs typeface="ITC Franklin Gothic LT Condensed"/>
                <a:sym typeface="ITC Franklin Gothic LT Condensed"/>
              </a:rPr>
              <a:t>Alignment with University priorities</a:t>
            </a:r>
          </a:p>
          <a:p>
            <a:pPr marL="2461039" lvl="2" indent="-820346" algn="l">
              <a:lnSpc>
                <a:spcPts val="6839"/>
              </a:lnSpc>
              <a:buFont typeface="Arial"/>
              <a:buChar char="⚬"/>
            </a:pPr>
            <a:r>
              <a:rPr lang="en-US" sz="5699">
                <a:solidFill>
                  <a:srgbClr val="DAAA00"/>
                </a:solidFill>
                <a:latin typeface="ITC Franklin Gothic LT Condensed"/>
                <a:ea typeface="ITC Franklin Gothic LT Condensed"/>
                <a:cs typeface="ITC Franklin Gothic LT Condensed"/>
                <a:sym typeface="ITC Franklin Gothic LT Condensed"/>
              </a:rPr>
              <a:t>One Health</a:t>
            </a:r>
          </a:p>
          <a:p>
            <a:pPr marL="2461039" lvl="2" indent="-820346" algn="l">
              <a:lnSpc>
                <a:spcPts val="6839"/>
              </a:lnSpc>
              <a:buFont typeface="Arial"/>
              <a:buChar char="⚬"/>
            </a:pPr>
            <a:r>
              <a:rPr lang="en-US" sz="5699">
                <a:solidFill>
                  <a:srgbClr val="DAAA00"/>
                </a:solidFill>
                <a:latin typeface="ITC Franklin Gothic LT Condensed"/>
                <a:ea typeface="ITC Franklin Gothic LT Condensed"/>
                <a:cs typeface="ITC Franklin Gothic LT Condensed"/>
                <a:sym typeface="ITC Franklin Gothic LT Condensed"/>
              </a:rPr>
              <a:t>Purdue Computes</a:t>
            </a:r>
          </a:p>
          <a:p>
            <a:pPr marL="2461039" lvl="2" indent="-820346" algn="l">
              <a:lnSpc>
                <a:spcPts val="6839"/>
              </a:lnSpc>
              <a:buFont typeface="Arial"/>
              <a:buChar char="⚬"/>
            </a:pPr>
            <a:r>
              <a:rPr lang="en-US" sz="5699">
                <a:solidFill>
                  <a:srgbClr val="DAAA00"/>
                </a:solidFill>
                <a:latin typeface="ITC Franklin Gothic LT Condensed"/>
                <a:ea typeface="ITC Franklin Gothic LT Condensed"/>
                <a:cs typeface="ITC Franklin Gothic LT Condensed"/>
                <a:sym typeface="ITC Franklin Gothic LT Condensed"/>
              </a:rPr>
              <a:t>Plant Sciences</a:t>
            </a:r>
          </a:p>
        </p:txBody>
      </p:sp>
      <p:sp>
        <p:nvSpPr>
          <p:cNvPr id="8" name="TextBox 8"/>
          <p:cNvSpPr txBox="1"/>
          <p:nvPr/>
        </p:nvSpPr>
        <p:spPr>
          <a:xfrm>
            <a:off x="1266577" y="5799569"/>
            <a:ext cx="11466584" cy="2717413"/>
          </a:xfrm>
          <a:prstGeom prst="rect">
            <a:avLst/>
          </a:prstGeom>
        </p:spPr>
        <p:txBody>
          <a:bodyPr lIns="0" tIns="0" rIns="0" bIns="0" rtlCol="0" anchor="t">
            <a:spAutoFit/>
          </a:bodyPr>
          <a:lstStyle/>
          <a:p>
            <a:pPr marL="1230519" lvl="1" indent="-615260" algn="l">
              <a:lnSpc>
                <a:spcPts val="6839"/>
              </a:lnSpc>
              <a:buFont typeface="Arial"/>
              <a:buChar char="•"/>
            </a:pPr>
            <a:r>
              <a:rPr lang="en-US" sz="5699">
                <a:solidFill>
                  <a:srgbClr val="000000"/>
                </a:solidFill>
                <a:latin typeface="ITC Franklin Gothic LT Condensed"/>
                <a:ea typeface="ITC Franklin Gothic LT Condensed"/>
                <a:cs typeface="ITC Franklin Gothic LT Condensed"/>
                <a:sym typeface="ITC Franklin Gothic LT Condensed"/>
              </a:rPr>
              <a:t>Campus Sustainability</a:t>
            </a:r>
          </a:p>
          <a:p>
            <a:pPr marL="1230519" lvl="1" indent="-615260" algn="l">
              <a:lnSpc>
                <a:spcPts val="6839"/>
              </a:lnSpc>
              <a:buFont typeface="Arial"/>
              <a:buChar char="•"/>
            </a:pPr>
            <a:r>
              <a:rPr lang="en-US" sz="5699">
                <a:solidFill>
                  <a:srgbClr val="000000"/>
                </a:solidFill>
                <a:latin typeface="ITC Franklin Gothic LT Condensed"/>
                <a:ea typeface="ITC Franklin Gothic LT Condensed"/>
                <a:cs typeface="ITC Franklin Gothic LT Condensed"/>
                <a:sym typeface="ITC Franklin Gothic LT Condensed"/>
              </a:rPr>
              <a:t>Statewide PFAS Assessment</a:t>
            </a:r>
          </a:p>
          <a:p>
            <a:pPr marL="1230519" lvl="1" indent="-615260" algn="l">
              <a:lnSpc>
                <a:spcPts val="6839"/>
              </a:lnSpc>
              <a:buFont typeface="Arial"/>
              <a:buChar char="•"/>
            </a:pPr>
            <a:r>
              <a:rPr lang="en-US" sz="5699">
                <a:solidFill>
                  <a:srgbClr val="000000"/>
                </a:solidFill>
                <a:latin typeface="ITC Franklin Gothic LT Condensed"/>
                <a:ea typeface="ITC Franklin Gothic LT Condensed"/>
                <a:cs typeface="ITC Franklin Gothic LT Condensed"/>
                <a:sym typeface="ITC Franklin Gothic LT Condensed"/>
              </a:rPr>
              <a:t>Green Labs (AO-Sustainability, EHS)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85" y="0"/>
            <a:ext cx="18296085" cy="1709755"/>
            <a:chOff x="0" y="0"/>
            <a:chExt cx="4222656" cy="388912"/>
          </a:xfrm>
        </p:grpSpPr>
        <p:sp>
          <p:nvSpPr>
            <p:cNvPr id="3" name="Freeform 3"/>
            <p:cNvSpPr/>
            <p:nvPr/>
          </p:nvSpPr>
          <p:spPr>
            <a:xfrm>
              <a:off x="0" y="0"/>
              <a:ext cx="4222656" cy="388912"/>
            </a:xfrm>
            <a:custGeom>
              <a:avLst/>
              <a:gdLst/>
              <a:ahLst/>
              <a:cxnLst/>
              <a:rect l="l" t="t" r="r" b="b"/>
              <a:pathLst>
                <a:path w="4222656" h="388912">
                  <a:moveTo>
                    <a:pt x="0" y="0"/>
                  </a:moveTo>
                  <a:lnTo>
                    <a:pt x="4222656" y="0"/>
                  </a:lnTo>
                  <a:lnTo>
                    <a:pt x="4222656" y="388912"/>
                  </a:lnTo>
                  <a:lnTo>
                    <a:pt x="0" y="388912"/>
                  </a:lnTo>
                  <a:close/>
                </a:path>
              </a:pathLst>
            </a:custGeom>
            <a:solidFill>
              <a:srgbClr val="000000"/>
            </a:solidFill>
          </p:spPr>
        </p:sp>
        <p:sp>
          <p:nvSpPr>
            <p:cNvPr id="4" name="TextBox 4"/>
            <p:cNvSpPr txBox="1"/>
            <p:nvPr/>
          </p:nvSpPr>
          <p:spPr>
            <a:xfrm>
              <a:off x="0" y="-47625"/>
              <a:ext cx="4222656" cy="436537"/>
            </a:xfrm>
            <a:prstGeom prst="rect">
              <a:avLst/>
            </a:prstGeom>
          </p:spPr>
          <p:txBody>
            <a:bodyPr lIns="27572" tIns="27572" rIns="27572" bIns="27572" rtlCol="0" anchor="ctr"/>
            <a:lstStyle/>
            <a:p>
              <a:pPr algn="ctr">
                <a:lnSpc>
                  <a:spcPts val="3115"/>
                </a:lnSpc>
                <a:spcBef>
                  <a:spcPct val="0"/>
                </a:spcBef>
              </a:pPr>
              <a:endParaRPr/>
            </a:p>
          </p:txBody>
        </p:sp>
      </p:grpSp>
      <p:sp>
        <p:nvSpPr>
          <p:cNvPr id="5" name="Freeform 5"/>
          <p:cNvSpPr/>
          <p:nvPr/>
        </p:nvSpPr>
        <p:spPr>
          <a:xfrm>
            <a:off x="1069379" y="9095046"/>
            <a:ext cx="6626822" cy="698828"/>
          </a:xfrm>
          <a:custGeom>
            <a:avLst/>
            <a:gdLst/>
            <a:ahLst/>
            <a:cxnLst/>
            <a:rect l="l" t="t" r="r" b="b"/>
            <a:pathLst>
              <a:path w="7146551" h="753636">
                <a:moveTo>
                  <a:pt x="0" y="0"/>
                </a:moveTo>
                <a:lnTo>
                  <a:pt x="7146551" y="0"/>
                </a:lnTo>
                <a:lnTo>
                  <a:pt x="7146551" y="753636"/>
                </a:lnTo>
                <a:lnTo>
                  <a:pt x="0" y="7536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185931" y="236946"/>
            <a:ext cx="16175839" cy="1316809"/>
          </a:xfrm>
          <a:prstGeom prst="rect">
            <a:avLst/>
          </a:prstGeom>
        </p:spPr>
        <p:txBody>
          <a:bodyPr lIns="0" tIns="0" rIns="0" bIns="0" rtlCol="0" anchor="t">
            <a:spAutoFit/>
          </a:bodyPr>
          <a:lstStyle/>
          <a:p>
            <a:pPr algn="ctr">
              <a:lnSpc>
                <a:spcPts val="9651"/>
              </a:lnSpc>
            </a:pPr>
            <a:r>
              <a:rPr lang="en-US" sz="6893">
                <a:solidFill>
                  <a:srgbClr val="FFFFFF"/>
                </a:solidFill>
                <a:latin typeface="ITC Franklin Gothic LT Condensed"/>
                <a:ea typeface="ITC Franklin Gothic LT Condensed"/>
                <a:cs typeface="ITC Franklin Gothic LT Condensed"/>
                <a:sym typeface="ITC Franklin Gothic LT Condensed"/>
              </a:rPr>
              <a:t>KEY EXTERNAL PARTNERS &amp; FUNDING SOURCES</a:t>
            </a:r>
          </a:p>
        </p:txBody>
      </p:sp>
      <p:graphicFrame>
        <p:nvGraphicFramePr>
          <p:cNvPr id="7" name="Table 6">
            <a:extLst>
              <a:ext uri="{FF2B5EF4-FFF2-40B4-BE49-F238E27FC236}">
                <a16:creationId xmlns:a16="http://schemas.microsoft.com/office/drawing/2014/main" id="{A856C074-3D19-44D1-B073-95AA8F885831}"/>
              </a:ext>
            </a:extLst>
          </p:cNvPr>
          <p:cNvGraphicFramePr>
            <a:graphicFrameLocks noGrp="1"/>
          </p:cNvGraphicFramePr>
          <p:nvPr>
            <p:extLst>
              <p:ext uri="{D42A27DB-BD31-4B8C-83A1-F6EECF244321}">
                <p14:modId xmlns:p14="http://schemas.microsoft.com/office/powerpoint/2010/main" val="2456923997"/>
              </p:ext>
            </p:extLst>
          </p:nvPr>
        </p:nvGraphicFramePr>
        <p:xfrm>
          <a:off x="1981200" y="2201996"/>
          <a:ext cx="6626822" cy="6512719"/>
        </p:xfrm>
        <a:graphic>
          <a:graphicData uri="http://schemas.openxmlformats.org/drawingml/2006/table">
            <a:tbl>
              <a:tblPr firstRow="1" firstCol="1" bandRow="1"/>
              <a:tblGrid>
                <a:gridCol w="6626822">
                  <a:extLst>
                    <a:ext uri="{9D8B030D-6E8A-4147-A177-3AD203B41FA5}">
                      <a16:colId xmlns:a16="http://schemas.microsoft.com/office/drawing/2014/main" val="2987144237"/>
                    </a:ext>
                  </a:extLst>
                </a:gridCol>
              </a:tblGrid>
              <a:tr h="805241">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b="0">
                          <a:solidFill>
                            <a:srgbClr val="000000"/>
                          </a:solidFill>
                        </a:defRPr>
                      </a:pPr>
                      <a:r>
                        <a:rPr lang="en-US" sz="3200" b="1" dirty="0">
                          <a:solidFill>
                            <a:srgbClr val="FFFFFF"/>
                          </a:solidFill>
                          <a:latin typeface="Acumin Pro" panose="020B0504020202020204" pitchFamily="34" charset="0"/>
                          <a:ea typeface="Gill Sans MT"/>
                          <a:cs typeface="Gill Sans MT"/>
                          <a:sym typeface="Gill Sans MT"/>
                        </a:rPr>
                        <a:t>ORGANIZATIONS</a:t>
                      </a:r>
                      <a:endParaRPr sz="3200" b="1" dirty="0">
                        <a:solidFill>
                          <a:srgbClr val="FFFFFF"/>
                        </a:solidFill>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FB991"/>
                    </a:solidFill>
                  </a:tcPr>
                </a:tc>
                <a:extLst>
                  <a:ext uri="{0D108BD9-81ED-4DB2-BD59-A6C34878D82A}">
                    <a16:rowId xmlns:a16="http://schemas.microsoft.com/office/drawing/2014/main" val="3105878137"/>
                  </a:ext>
                </a:extLst>
              </a:tr>
              <a:tr h="393891">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IDEM</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1994710239"/>
                  </a:ext>
                </a:extLst>
              </a:tr>
              <a:tr h="440009">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Environmental Research Institute (IU)</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99947247"/>
                  </a:ext>
                </a:extLst>
              </a:tr>
              <a:tr h="403342">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Hoosier Environmental Council</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4248025035"/>
                  </a:ext>
                </a:extLst>
              </a:tr>
              <a:tr h="403342">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White River Alliance</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4167696891"/>
                  </a:ext>
                </a:extLst>
              </a:tr>
              <a:tr h="420065">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Calibri"/>
                          <a:cs typeface="Calibri"/>
                          <a:sym typeface="Calibri"/>
                        </a:rPr>
                        <a:t>IN DNR</a:t>
                      </a:r>
                      <a:endParaRPr sz="1600" dirty="0">
                        <a:latin typeface="Acumin Pro" panose="020B0504020202020204" pitchFamily="34" charset="0"/>
                        <a:ea typeface="Calibri"/>
                        <a:cs typeface="Calibri"/>
                        <a:sym typeface="Calibri"/>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102069789"/>
                  </a:ext>
                </a:extLst>
              </a:tr>
              <a:tr h="423285">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Earth Justice IN</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3405703525"/>
                  </a:ext>
                </a:extLst>
              </a:tr>
              <a:tr h="403342">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New Carbon Economy Consortium</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623913497"/>
                  </a:ext>
                </a:extLst>
              </a:tr>
              <a:tr h="40288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Midwest Regional Climate Consortium</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3845884201"/>
                  </a:ext>
                </a:extLst>
              </a:tr>
              <a:tr h="40288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Purdue University –NW</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3693902340"/>
                  </a:ext>
                </a:extLst>
              </a:tr>
              <a:tr h="40288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University of Notre Dame</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183466936"/>
                  </a:ext>
                </a:extLst>
              </a:tr>
              <a:tr h="40288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Butler University</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2250954190"/>
                  </a:ext>
                </a:extLst>
              </a:tr>
              <a:tr h="40288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Sandia National Laboratories</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3864068067"/>
                  </a:ext>
                </a:extLst>
              </a:tr>
              <a:tr h="40288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JPL</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2923062553"/>
                  </a:ext>
                </a:extLst>
              </a:tr>
              <a:tr h="40288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a:pPr>
                      <a:r>
                        <a:rPr lang="en-US" sz="1600" dirty="0">
                          <a:latin typeface="Acumin Pro" panose="020B0504020202020204" pitchFamily="34" charset="0"/>
                          <a:ea typeface="Gill Sans MT"/>
                          <a:cs typeface="Gill Sans MT"/>
                          <a:sym typeface="Gill Sans MT"/>
                        </a:rPr>
                        <a:t>IL-IN Sea Grant</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3400086611"/>
                  </a:ext>
                </a:extLst>
              </a:tr>
            </a:tbl>
          </a:graphicData>
        </a:graphic>
      </p:graphicFrame>
      <p:graphicFrame>
        <p:nvGraphicFramePr>
          <p:cNvPr id="8" name="Table 7">
            <a:extLst>
              <a:ext uri="{FF2B5EF4-FFF2-40B4-BE49-F238E27FC236}">
                <a16:creationId xmlns:a16="http://schemas.microsoft.com/office/drawing/2014/main" id="{F4C781E1-94FC-4DFE-BA7D-8469A55AA5DC}"/>
              </a:ext>
            </a:extLst>
          </p:cNvPr>
          <p:cNvGraphicFramePr>
            <a:graphicFrameLocks noGrp="1"/>
          </p:cNvGraphicFramePr>
          <p:nvPr>
            <p:extLst>
              <p:ext uri="{D42A27DB-BD31-4B8C-83A1-F6EECF244321}">
                <p14:modId xmlns:p14="http://schemas.microsoft.com/office/powerpoint/2010/main" val="2979631514"/>
              </p:ext>
            </p:extLst>
          </p:nvPr>
        </p:nvGraphicFramePr>
        <p:xfrm>
          <a:off x="9144000" y="2226044"/>
          <a:ext cx="6934200" cy="6488671"/>
        </p:xfrm>
        <a:graphic>
          <a:graphicData uri="http://schemas.openxmlformats.org/drawingml/2006/table">
            <a:tbl>
              <a:tblPr firstRow="1" firstCol="1" bandRow="1"/>
              <a:tblGrid>
                <a:gridCol w="6934200">
                  <a:extLst>
                    <a:ext uri="{9D8B030D-6E8A-4147-A177-3AD203B41FA5}">
                      <a16:colId xmlns:a16="http://schemas.microsoft.com/office/drawing/2014/main" val="3794785179"/>
                    </a:ext>
                  </a:extLst>
                </a:gridCol>
              </a:tblGrid>
              <a:tr h="800485">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defRPr sz="1800" b="0">
                          <a:solidFill>
                            <a:srgbClr val="000000"/>
                          </a:solidFill>
                        </a:defRPr>
                      </a:pPr>
                      <a:r>
                        <a:rPr lang="en-US" sz="2800" b="1" dirty="0">
                          <a:solidFill>
                            <a:srgbClr val="FFFFFF"/>
                          </a:solidFill>
                          <a:latin typeface="Acumin Pro" panose="020B0504020202020204" pitchFamily="34" charset="0"/>
                          <a:ea typeface="Gill Sans MT"/>
                          <a:cs typeface="Gill Sans MT"/>
                          <a:sym typeface="Gill Sans MT"/>
                        </a:rPr>
                        <a:t>KEY FUNDERS</a:t>
                      </a:r>
                      <a:endParaRPr sz="2800" b="1" dirty="0">
                        <a:solidFill>
                          <a:srgbClr val="FFFFFF"/>
                        </a:solidFill>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FB991"/>
                    </a:solidFill>
                  </a:tcPr>
                </a:tc>
                <a:extLst>
                  <a:ext uri="{0D108BD9-81ED-4DB2-BD59-A6C34878D82A}">
                    <a16:rowId xmlns:a16="http://schemas.microsoft.com/office/drawing/2014/main" val="1154956582"/>
                  </a:ext>
                </a:extLst>
              </a:tr>
              <a:tr h="408034">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r>
                        <a:rPr lang="en-US" sz="1600" dirty="0">
                          <a:latin typeface="Acumin Pro" panose="020B0504020202020204" pitchFamily="34" charset="0"/>
                          <a:ea typeface="Gill Sans MT"/>
                          <a:cs typeface="Gill Sans MT"/>
                          <a:sym typeface="Gill Sans MT"/>
                        </a:rPr>
                        <a:t>NSF</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2453930129"/>
                  </a:ext>
                </a:extLst>
              </a:tr>
              <a:tr h="512627">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r>
                        <a:rPr lang="en-US" sz="1600" dirty="0">
                          <a:latin typeface="Acumin Pro" panose="020B0504020202020204" pitchFamily="34" charset="0"/>
                          <a:ea typeface="Gill Sans MT"/>
                          <a:cs typeface="Gill Sans MT"/>
                          <a:sym typeface="Gill Sans MT"/>
                        </a:rPr>
                        <a:t>NIH</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595526043"/>
                  </a:ext>
                </a:extLst>
              </a:tr>
              <a:tr h="469909">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r>
                        <a:rPr lang="en-US" sz="1600" dirty="0">
                          <a:latin typeface="Acumin Pro" panose="020B0504020202020204" pitchFamily="34" charset="0"/>
                          <a:ea typeface="Gill Sans MT"/>
                          <a:cs typeface="Gill Sans MT"/>
                          <a:sym typeface="Gill Sans MT"/>
                        </a:rPr>
                        <a:t>USDA</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1186669290"/>
                  </a:ext>
                </a:extLst>
              </a:tr>
              <a:tr h="55963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r>
                        <a:rPr lang="en-US" sz="1600" dirty="0">
                          <a:latin typeface="Acumin Pro" panose="020B0504020202020204" pitchFamily="34" charset="0"/>
                          <a:ea typeface="Gill Sans MT"/>
                          <a:cs typeface="Gill Sans MT"/>
                          <a:sym typeface="Gill Sans MT"/>
                        </a:rPr>
                        <a:t>Dept. of Defense</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1937049205"/>
                  </a:ext>
                </a:extLst>
              </a:tr>
              <a:tr h="489389">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r>
                        <a:rPr lang="en-US" sz="1600" dirty="0">
                          <a:latin typeface="Acumin Pro" panose="020B0504020202020204" pitchFamily="34" charset="0"/>
                          <a:ea typeface="Calibri"/>
                          <a:cs typeface="Calibri"/>
                          <a:sym typeface="Calibri"/>
                        </a:rPr>
                        <a:t>Dept. of Energy</a:t>
                      </a:r>
                      <a:endParaRPr sz="1600" dirty="0">
                        <a:latin typeface="Acumin Pro" panose="020B0504020202020204" pitchFamily="34" charset="0"/>
                        <a:ea typeface="Calibri"/>
                        <a:cs typeface="Calibri"/>
                        <a:sym typeface="Calibri"/>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3214775103"/>
                  </a:ext>
                </a:extLst>
              </a:tr>
              <a:tr h="493144">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r>
                        <a:rPr lang="en-US" sz="1600" dirty="0">
                          <a:latin typeface="Acumin Pro" panose="020B0504020202020204" pitchFamily="34" charset="0"/>
                          <a:ea typeface="Gill Sans MT"/>
                          <a:cs typeface="Gill Sans MT"/>
                          <a:sym typeface="Gill Sans MT"/>
                        </a:rPr>
                        <a:t>SERD-P</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3473839866"/>
                  </a:ext>
                </a:extLst>
              </a:tr>
              <a:tr h="469909">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r>
                        <a:rPr lang="en-US" sz="1600" dirty="0">
                          <a:latin typeface="Acumin Pro" panose="020B0504020202020204" pitchFamily="34" charset="0"/>
                          <a:ea typeface="Gill Sans MT"/>
                          <a:cs typeface="Gill Sans MT"/>
                          <a:sym typeface="Gill Sans MT"/>
                        </a:rPr>
                        <a:t>NASA</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3191234695"/>
                  </a:ext>
                </a:extLst>
              </a:tr>
              <a:tr h="46937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r>
                        <a:rPr lang="en-US" sz="1600" dirty="0">
                          <a:latin typeface="Acumin Pro" panose="020B0504020202020204" pitchFamily="34" charset="0"/>
                          <a:ea typeface="Gill Sans MT"/>
                          <a:cs typeface="Gill Sans MT"/>
                          <a:sym typeface="Gill Sans MT"/>
                        </a:rPr>
                        <a:t>NOAA</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1584551833"/>
                  </a:ext>
                </a:extLst>
              </a:tr>
              <a:tr h="46937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r>
                        <a:rPr lang="en-US" sz="1600" dirty="0">
                          <a:latin typeface="Acumin Pro" panose="020B0504020202020204" pitchFamily="34" charset="0"/>
                          <a:ea typeface="Gill Sans MT"/>
                          <a:cs typeface="Gill Sans MT"/>
                          <a:sym typeface="Gill Sans MT"/>
                        </a:rPr>
                        <a:t>Dept. of the Interior</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2677467326"/>
                  </a:ext>
                </a:extLst>
              </a:tr>
              <a:tr h="46937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r>
                        <a:rPr lang="en-US" sz="1600" dirty="0">
                          <a:latin typeface="Acumin Pro" panose="020B0504020202020204" pitchFamily="34" charset="0"/>
                          <a:ea typeface="Gill Sans MT"/>
                          <a:cs typeface="Gill Sans MT"/>
                          <a:sym typeface="Gill Sans MT"/>
                        </a:rPr>
                        <a:t>USGS</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1791449742"/>
                  </a:ext>
                </a:extLst>
              </a:tr>
              <a:tr h="408034">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marL="0" marR="0" lvl="0" indent="0" algn="ctr" defTabSz="1828800" eaLnBrk="1" fontAlgn="auto" latinLnBrk="0" hangingPunct="1">
                        <a:lnSpc>
                          <a:spcPct val="107000"/>
                        </a:lnSpc>
                        <a:spcBef>
                          <a:spcPts val="600"/>
                        </a:spcBef>
                        <a:spcAft>
                          <a:spcPts val="0"/>
                        </a:spcAft>
                        <a:buClrTx/>
                        <a:buSzTx/>
                        <a:buFontTx/>
                        <a:buNone/>
                        <a:tabLst/>
                        <a:defRPr sz="1800"/>
                      </a:pPr>
                      <a:r>
                        <a:rPr lang="en-US" sz="1600" dirty="0">
                          <a:latin typeface="Acumin Pro" panose="020B0504020202020204" pitchFamily="34" charset="0"/>
                          <a:ea typeface="Gill Sans MT"/>
                          <a:cs typeface="Gill Sans MT"/>
                          <a:sym typeface="Gill Sans MT"/>
                        </a:rPr>
                        <a:t>USAID</a:t>
                      </a: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510524145"/>
                  </a:ext>
                </a:extLst>
              </a:tr>
              <a:tr h="469376">
                <a:tc>
                  <a:txBody>
                    <a:bodyPr/>
                    <a:lstStyle>
                      <a:lvl1pPr marL="0" algn="l" defTabSz="914400" rtl="0" eaLnBrk="1" latinLnBrk="0" hangingPunct="1">
                        <a:defRPr sz="1800" kern="1200">
                          <a:solidFill>
                            <a:schemeClr val="tx1"/>
                          </a:solidFill>
                          <a:latin typeface="Acumin Pro SemiCondensed"/>
                        </a:defRPr>
                      </a:lvl1pPr>
                      <a:lvl2pPr marL="457200" algn="l" defTabSz="914400" rtl="0" eaLnBrk="1" latinLnBrk="0" hangingPunct="1">
                        <a:defRPr sz="1800" kern="1200">
                          <a:solidFill>
                            <a:schemeClr val="tx1"/>
                          </a:solidFill>
                          <a:latin typeface="Acumin Pro SemiCondensed"/>
                        </a:defRPr>
                      </a:lvl2pPr>
                      <a:lvl3pPr marL="914400" algn="l" defTabSz="914400" rtl="0" eaLnBrk="1" latinLnBrk="0" hangingPunct="1">
                        <a:defRPr sz="1800" kern="1200">
                          <a:solidFill>
                            <a:schemeClr val="tx1"/>
                          </a:solidFill>
                          <a:latin typeface="Acumin Pro SemiCondensed"/>
                        </a:defRPr>
                      </a:lvl3pPr>
                      <a:lvl4pPr marL="1371600" algn="l" defTabSz="914400" rtl="0" eaLnBrk="1" latinLnBrk="0" hangingPunct="1">
                        <a:defRPr sz="1800" kern="1200">
                          <a:solidFill>
                            <a:schemeClr val="tx1"/>
                          </a:solidFill>
                          <a:latin typeface="Acumin Pro SemiCondensed"/>
                        </a:defRPr>
                      </a:lvl4pPr>
                      <a:lvl5pPr marL="1828800" algn="l" defTabSz="914400" rtl="0" eaLnBrk="1" latinLnBrk="0" hangingPunct="1">
                        <a:defRPr sz="1800" kern="1200">
                          <a:solidFill>
                            <a:schemeClr val="tx1"/>
                          </a:solidFill>
                          <a:latin typeface="Acumin Pro SemiCondensed"/>
                        </a:defRPr>
                      </a:lvl5pPr>
                      <a:lvl6pPr marL="2286000" algn="l" defTabSz="914400" rtl="0" eaLnBrk="1" latinLnBrk="0" hangingPunct="1">
                        <a:defRPr sz="1800" kern="1200">
                          <a:solidFill>
                            <a:schemeClr val="tx1"/>
                          </a:solidFill>
                          <a:latin typeface="Acumin Pro SemiCondensed"/>
                        </a:defRPr>
                      </a:lvl6pPr>
                      <a:lvl7pPr marL="2743200" algn="l" defTabSz="914400" rtl="0" eaLnBrk="1" latinLnBrk="0" hangingPunct="1">
                        <a:defRPr sz="1800" kern="1200">
                          <a:solidFill>
                            <a:schemeClr val="tx1"/>
                          </a:solidFill>
                          <a:latin typeface="Acumin Pro SemiCondensed"/>
                        </a:defRPr>
                      </a:lvl7pPr>
                      <a:lvl8pPr marL="3200400" algn="l" defTabSz="914400" rtl="0" eaLnBrk="1" latinLnBrk="0" hangingPunct="1">
                        <a:defRPr sz="1800" kern="1200">
                          <a:solidFill>
                            <a:schemeClr val="tx1"/>
                          </a:solidFill>
                          <a:latin typeface="Acumin Pro SemiCondensed"/>
                        </a:defRPr>
                      </a:lvl8pPr>
                      <a:lvl9pPr marL="3657600" algn="l" defTabSz="914400" rtl="0" eaLnBrk="1" latinLnBrk="0" hangingPunct="1">
                        <a:defRPr sz="1800" kern="1200">
                          <a:solidFill>
                            <a:schemeClr val="tx1"/>
                          </a:solidFill>
                          <a:latin typeface="Acumin Pro SemiCondensed"/>
                        </a:defRPr>
                      </a:lvl9pPr>
                    </a:lstStyle>
                    <a:p>
                      <a:pPr algn="ctr" defTabSz="1828800">
                        <a:lnSpc>
                          <a:spcPct val="107000"/>
                        </a:lnSpc>
                        <a:spcBef>
                          <a:spcPts val="600"/>
                        </a:spcBef>
                        <a:defRPr sz="1800"/>
                      </a:pPr>
                      <a:endParaRPr sz="1600" dirty="0">
                        <a:latin typeface="Acumin Pro" panose="020B0504020202020204" pitchFamily="34" charset="0"/>
                        <a:ea typeface="Gill Sans MT"/>
                        <a:cs typeface="Gill Sans MT"/>
                        <a:sym typeface="Gill Sans MT"/>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FC0"/>
                    </a:solidFill>
                  </a:tcPr>
                </a:tc>
                <a:extLst>
                  <a:ext uri="{0D108BD9-81ED-4DB2-BD59-A6C34878D82A}">
                    <a16:rowId xmlns:a16="http://schemas.microsoft.com/office/drawing/2014/main" val="124456804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88001" cy="1377058"/>
            <a:chOff x="0" y="0"/>
            <a:chExt cx="5058523" cy="362682"/>
          </a:xfrm>
        </p:grpSpPr>
        <p:sp>
          <p:nvSpPr>
            <p:cNvPr id="3" name="Freeform 3"/>
            <p:cNvSpPr/>
            <p:nvPr/>
          </p:nvSpPr>
          <p:spPr>
            <a:xfrm>
              <a:off x="0" y="0"/>
              <a:ext cx="5058523" cy="362682"/>
            </a:xfrm>
            <a:custGeom>
              <a:avLst/>
              <a:gdLst/>
              <a:ahLst/>
              <a:cxnLst/>
              <a:rect l="l" t="t" r="r" b="b"/>
              <a:pathLst>
                <a:path w="5058523" h="362682">
                  <a:moveTo>
                    <a:pt x="0" y="0"/>
                  </a:moveTo>
                  <a:lnTo>
                    <a:pt x="5058523" y="0"/>
                  </a:lnTo>
                  <a:lnTo>
                    <a:pt x="5058523" y="362682"/>
                  </a:lnTo>
                  <a:lnTo>
                    <a:pt x="0" y="362682"/>
                  </a:lnTo>
                  <a:close/>
                </a:path>
              </a:pathLst>
            </a:custGeom>
            <a:solidFill>
              <a:srgbClr val="000000"/>
            </a:solidFill>
          </p:spPr>
        </p:sp>
        <p:sp>
          <p:nvSpPr>
            <p:cNvPr id="4" name="TextBox 4"/>
            <p:cNvSpPr txBox="1"/>
            <p:nvPr/>
          </p:nvSpPr>
          <p:spPr>
            <a:xfrm>
              <a:off x="0" y="-38100"/>
              <a:ext cx="5058523" cy="400782"/>
            </a:xfrm>
            <a:prstGeom prst="rect">
              <a:avLst/>
            </a:prstGeom>
          </p:spPr>
          <p:txBody>
            <a:bodyPr lIns="23812" tIns="23812" rIns="23812" bIns="23812" rtlCol="0" anchor="ctr"/>
            <a:lstStyle/>
            <a:p>
              <a:pPr algn="ctr">
                <a:lnSpc>
                  <a:spcPts val="2690"/>
                </a:lnSpc>
                <a:spcBef>
                  <a:spcPct val="0"/>
                </a:spcBef>
              </a:pPr>
              <a:endParaRPr/>
            </a:p>
          </p:txBody>
        </p:sp>
      </p:grpSp>
      <p:sp>
        <p:nvSpPr>
          <p:cNvPr id="5" name="Freeform 5"/>
          <p:cNvSpPr/>
          <p:nvPr/>
        </p:nvSpPr>
        <p:spPr>
          <a:xfrm>
            <a:off x="914400" y="9182100"/>
            <a:ext cx="6172200" cy="650887"/>
          </a:xfrm>
          <a:custGeom>
            <a:avLst/>
            <a:gdLst/>
            <a:ahLst/>
            <a:cxnLst/>
            <a:rect l="l" t="t" r="r" b="b"/>
            <a:pathLst>
              <a:path w="6172200" h="650887">
                <a:moveTo>
                  <a:pt x="0" y="0"/>
                </a:moveTo>
                <a:lnTo>
                  <a:pt x="6172200" y="0"/>
                </a:lnTo>
                <a:lnTo>
                  <a:pt x="6172200" y="650887"/>
                </a:lnTo>
                <a:lnTo>
                  <a:pt x="0" y="6508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2877800" y="6266651"/>
            <a:ext cx="2948779" cy="2948779"/>
          </a:xfrm>
          <a:custGeom>
            <a:avLst/>
            <a:gdLst/>
            <a:ahLst/>
            <a:cxnLst/>
            <a:rect l="l" t="t" r="r" b="b"/>
            <a:pathLst>
              <a:path w="2948779" h="2948779">
                <a:moveTo>
                  <a:pt x="0" y="0"/>
                </a:moveTo>
                <a:lnTo>
                  <a:pt x="2948779" y="0"/>
                </a:lnTo>
                <a:lnTo>
                  <a:pt x="2948779" y="2948779"/>
                </a:lnTo>
                <a:lnTo>
                  <a:pt x="0" y="2948779"/>
                </a:lnTo>
                <a:lnTo>
                  <a:pt x="0" y="0"/>
                </a:lnTo>
                <a:close/>
              </a:path>
            </a:pathLst>
          </a:custGeom>
          <a:blipFill>
            <a:blip r:embed="rId4"/>
            <a:stretch>
              <a:fillRect/>
            </a:stretch>
          </a:blipFill>
        </p:spPr>
      </p:sp>
      <p:sp>
        <p:nvSpPr>
          <p:cNvPr id="7" name="TextBox 7"/>
          <p:cNvSpPr txBox="1"/>
          <p:nvPr/>
        </p:nvSpPr>
        <p:spPr>
          <a:xfrm>
            <a:off x="1295400" y="2512117"/>
            <a:ext cx="5791200" cy="1384995"/>
          </a:xfrm>
          <a:prstGeom prst="rect">
            <a:avLst/>
          </a:prstGeom>
        </p:spPr>
        <p:txBody>
          <a:bodyPr wrap="square" lIns="0" tIns="0" rIns="0" bIns="0" rtlCol="0" anchor="t">
            <a:spAutoFit/>
          </a:bodyPr>
          <a:lstStyle/>
          <a:p>
            <a:pPr algn="ctr">
              <a:lnSpc>
                <a:spcPts val="10763"/>
              </a:lnSpc>
            </a:pPr>
            <a:r>
              <a:rPr lang="en-US" sz="9600" i="1" spc="345" dirty="0">
                <a:solidFill>
                  <a:srgbClr val="000000"/>
                </a:solidFill>
                <a:latin typeface="Acumin Pro Condensed" panose="020B0506020202020204" pitchFamily="34" charset="0"/>
                <a:ea typeface="ITC Franklin Gothic LT"/>
                <a:cs typeface="ITC Franklin Gothic LT"/>
                <a:sym typeface="ITC Franklin Gothic LT"/>
              </a:rPr>
              <a:t>THANK YOU</a:t>
            </a:r>
          </a:p>
        </p:txBody>
      </p:sp>
      <p:sp>
        <p:nvSpPr>
          <p:cNvPr id="8" name="TextBox 8"/>
          <p:cNvSpPr txBox="1"/>
          <p:nvPr/>
        </p:nvSpPr>
        <p:spPr>
          <a:xfrm>
            <a:off x="1600200" y="4596802"/>
            <a:ext cx="15011400" cy="1839286"/>
          </a:xfrm>
          <a:prstGeom prst="rect">
            <a:avLst/>
          </a:prstGeom>
        </p:spPr>
        <p:txBody>
          <a:bodyPr wrap="square" lIns="0" tIns="0" rIns="0" bIns="0" rtlCol="0" anchor="t">
            <a:spAutoFit/>
          </a:bodyPr>
          <a:lstStyle/>
          <a:p>
            <a:pPr algn="l">
              <a:lnSpc>
                <a:spcPts val="4858"/>
              </a:lnSpc>
            </a:pPr>
            <a:r>
              <a:rPr lang="en-US" sz="3470" spc="530" dirty="0">
                <a:solidFill>
                  <a:srgbClr val="000000"/>
                </a:solidFill>
                <a:latin typeface="Roboto"/>
                <a:ea typeface="Roboto"/>
                <a:cs typeface="Roboto"/>
                <a:sym typeface="Roboto"/>
              </a:rPr>
              <a:t>MORE INFORMATION ABOUT ISF IS AVAILABLE ON OUR WEBSITE AT </a:t>
            </a:r>
          </a:p>
          <a:p>
            <a:pPr algn="l">
              <a:lnSpc>
                <a:spcPts val="4858"/>
              </a:lnSpc>
            </a:pPr>
            <a:r>
              <a:rPr lang="en-US" sz="3470" spc="530" dirty="0">
                <a:solidFill>
                  <a:srgbClr val="DAAA00"/>
                </a:solidFill>
                <a:latin typeface="Roboto"/>
                <a:ea typeface="Roboto"/>
                <a:cs typeface="Roboto"/>
                <a:sym typeface="Roboto"/>
              </a:rPr>
              <a:t>RESEARCH.PURDUE.EDU/ISF/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431288"/>
            <a:chOff x="0" y="0"/>
            <a:chExt cx="4725774" cy="362682"/>
          </a:xfrm>
        </p:grpSpPr>
        <p:sp>
          <p:nvSpPr>
            <p:cNvPr id="3" name="Freeform 3"/>
            <p:cNvSpPr/>
            <p:nvPr/>
          </p:nvSpPr>
          <p:spPr>
            <a:xfrm>
              <a:off x="0" y="0"/>
              <a:ext cx="4725774" cy="362682"/>
            </a:xfrm>
            <a:custGeom>
              <a:avLst/>
              <a:gdLst/>
              <a:ahLst/>
              <a:cxnLst/>
              <a:rect l="l" t="t" r="r" b="b"/>
              <a:pathLst>
                <a:path w="4725774" h="362682">
                  <a:moveTo>
                    <a:pt x="0" y="0"/>
                  </a:moveTo>
                  <a:lnTo>
                    <a:pt x="4725774" y="0"/>
                  </a:lnTo>
                  <a:lnTo>
                    <a:pt x="4725774" y="362682"/>
                  </a:lnTo>
                  <a:lnTo>
                    <a:pt x="0" y="362682"/>
                  </a:lnTo>
                  <a:close/>
                </a:path>
              </a:pathLst>
            </a:custGeom>
            <a:solidFill>
              <a:srgbClr val="000000"/>
            </a:solidFill>
          </p:spPr>
        </p:sp>
        <p:sp>
          <p:nvSpPr>
            <p:cNvPr id="4" name="TextBox 4"/>
            <p:cNvSpPr txBox="1"/>
            <p:nvPr/>
          </p:nvSpPr>
          <p:spPr>
            <a:xfrm>
              <a:off x="0" y="-38100"/>
              <a:ext cx="4725774" cy="400782"/>
            </a:xfrm>
            <a:prstGeom prst="rect">
              <a:avLst/>
            </a:prstGeom>
          </p:spPr>
          <p:txBody>
            <a:bodyPr lIns="24750" tIns="24750" rIns="24750" bIns="24750" rtlCol="0" anchor="ctr"/>
            <a:lstStyle/>
            <a:p>
              <a:pPr algn="ctr">
                <a:lnSpc>
                  <a:spcPts val="2796"/>
                </a:lnSpc>
                <a:spcBef>
                  <a:spcPct val="0"/>
                </a:spcBef>
              </a:pPr>
              <a:endParaRPr/>
            </a:p>
          </p:txBody>
        </p:sp>
      </p:grpSp>
      <p:sp>
        <p:nvSpPr>
          <p:cNvPr id="5" name="Freeform 5"/>
          <p:cNvSpPr/>
          <p:nvPr/>
        </p:nvSpPr>
        <p:spPr>
          <a:xfrm>
            <a:off x="990600" y="9269296"/>
            <a:ext cx="6415267" cy="676519"/>
          </a:xfrm>
          <a:custGeom>
            <a:avLst/>
            <a:gdLst/>
            <a:ahLst/>
            <a:cxnLst/>
            <a:rect l="l" t="t" r="r" b="b"/>
            <a:pathLst>
              <a:path w="6415267" h="676519">
                <a:moveTo>
                  <a:pt x="0" y="0"/>
                </a:moveTo>
                <a:lnTo>
                  <a:pt x="6415267" y="0"/>
                </a:lnTo>
                <a:lnTo>
                  <a:pt x="6415267" y="676519"/>
                </a:lnTo>
                <a:lnTo>
                  <a:pt x="0" y="6765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3973155" y="-94899"/>
            <a:ext cx="9503966" cy="1669884"/>
          </a:xfrm>
          <a:prstGeom prst="rect">
            <a:avLst/>
          </a:prstGeom>
        </p:spPr>
        <p:txBody>
          <a:bodyPr lIns="0" tIns="0" rIns="0" bIns="0" rtlCol="0" anchor="t">
            <a:spAutoFit/>
          </a:bodyPr>
          <a:lstStyle/>
          <a:p>
            <a:pPr algn="ctr">
              <a:lnSpc>
                <a:spcPts val="12277"/>
              </a:lnSpc>
            </a:pPr>
            <a:r>
              <a:rPr lang="en-US" sz="8769">
                <a:solidFill>
                  <a:srgbClr val="FFFFFF"/>
                </a:solidFill>
                <a:latin typeface="ITC Franklin Gothic LT Condensed"/>
                <a:ea typeface="ITC Franklin Gothic LT Condensed"/>
                <a:cs typeface="ITC Franklin Gothic LT Condensed"/>
                <a:sym typeface="ITC Franklin Gothic LT Condensed"/>
              </a:rPr>
              <a:t>MISSION STATEMENT</a:t>
            </a:r>
          </a:p>
        </p:txBody>
      </p:sp>
      <p:sp>
        <p:nvSpPr>
          <p:cNvPr id="7" name="TextBox 7"/>
          <p:cNvSpPr txBox="1"/>
          <p:nvPr/>
        </p:nvSpPr>
        <p:spPr>
          <a:xfrm>
            <a:off x="1295400" y="1996076"/>
            <a:ext cx="16078200" cy="6141316"/>
          </a:xfrm>
          <a:prstGeom prst="rect">
            <a:avLst/>
          </a:prstGeom>
        </p:spPr>
        <p:txBody>
          <a:bodyPr wrap="square" lIns="0" tIns="0" rIns="0" bIns="0" rtlCol="0" anchor="t">
            <a:spAutoFit/>
          </a:bodyPr>
          <a:lstStyle/>
          <a:p>
            <a:pPr algn="l">
              <a:lnSpc>
                <a:spcPts val="4384"/>
              </a:lnSpc>
            </a:pPr>
            <a:r>
              <a:rPr lang="en-US" sz="3654" dirty="0">
                <a:solidFill>
                  <a:srgbClr val="000000"/>
                </a:solidFill>
                <a:latin typeface="Acumin Pro Condensed" panose="020B0506020202020204" pitchFamily="34" charset="0"/>
                <a:ea typeface="ITC Franklin Gothic LT Condensed"/>
                <a:cs typeface="ITC Franklin Gothic LT Condensed"/>
                <a:sym typeface="ITC Franklin Gothic LT Condensed"/>
              </a:rPr>
              <a:t>Purdue University’s Institute for a Sustainable Future fosters and promotes research, partnerships, and engagement in areas including the environment, climate impacts and resilience, food-energy-water security, human and biosphere health, and sustainability as broadly defined by the</a:t>
            </a:r>
          </a:p>
          <a:p>
            <a:pPr algn="l">
              <a:lnSpc>
                <a:spcPts val="4384"/>
              </a:lnSpc>
            </a:pPr>
            <a:r>
              <a:rPr lang="en-US" sz="3654" u="sng" dirty="0">
                <a:solidFill>
                  <a:srgbClr val="BF8B2E"/>
                </a:solidFill>
                <a:latin typeface="Acumin Pro Condensed" panose="020B0506020202020204" pitchFamily="34" charset="0"/>
                <a:ea typeface="ITC Franklin Gothic LT Condensed"/>
                <a:cs typeface="ITC Franklin Gothic LT Condensed"/>
                <a:sym typeface="ITC Franklin Gothic LT Condensed"/>
                <a:hlinkClick r:id="rId4" tooltip="https://nam04.safelinks.protection.outlook.com/?url=https%3A%2F%2Fsdgs.un.org%2Fgoals&amp;data=05%7C01%7Ckhustedt%40purdue.edu%7C7fcc5951bd0e4151a28708db70e90493%7C4130bd397c53419cb1e58758d6d63f21%7C0%7C0%7C638227918326949476%7CUnknown%7CTWFpbGZsb3d8eyJWIjoiMC4wLjAwMDAiLCJQIjoiV2luMzIiLCJBTiI6Ik1haWwiLCJXVCI6Mn0%3D%7C3000%7C%7C%7C&amp;sdata=0OI1DGe5H7%2Fr1v0I%2FAmtFk6neweXL99Bb7BjKMGGLLs%3D&amp;reserved=0"/>
              </a:rPr>
              <a:t>UN Sustainable Development Goals</a:t>
            </a:r>
            <a:r>
              <a:rPr lang="en-US" sz="3654" dirty="0">
                <a:solidFill>
                  <a:srgbClr val="000000"/>
                </a:solidFill>
                <a:latin typeface="Acumin Pro Condensed" panose="020B0506020202020204" pitchFamily="34" charset="0"/>
                <a:ea typeface="ITC Franklin Gothic LT Condensed"/>
                <a:cs typeface="ITC Franklin Gothic LT Condensed"/>
                <a:sym typeface="ITC Franklin Gothic LT Condensed"/>
              </a:rPr>
              <a:t>. The complex, multi-factor, and pressing nature of the challenges and opportunities in these areas require a collaborative, transdisciplinary approach. This Institute supports the research and development needed to provide viable solutions by connecting faculty and researchers, and by forging linkages between disciplines and communities within Purdue and beyond. In this way, the Institute aligns with Purdue’s Land Grant Mission of building human capital, advancing research focused on our world’s most important problems and engaging deeply with our partners.</a:t>
            </a:r>
          </a:p>
          <a:p>
            <a:pPr algn="l">
              <a:lnSpc>
                <a:spcPts val="4384"/>
              </a:lnSpc>
            </a:pPr>
            <a:endParaRPr lang="en-US" sz="3654" dirty="0">
              <a:solidFill>
                <a:srgbClr val="000000"/>
              </a:solidFill>
              <a:latin typeface="ITC Franklin Gothic LT Condensed"/>
              <a:ea typeface="ITC Franklin Gothic LT Condensed"/>
              <a:cs typeface="ITC Franklin Gothic LT Condensed"/>
              <a:sym typeface="ITC Franklin Gothic LT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24594" y="6819440"/>
            <a:ext cx="2154682" cy="2154824"/>
          </a:xfrm>
          <a:custGeom>
            <a:avLst/>
            <a:gdLst/>
            <a:ahLst/>
            <a:cxnLst/>
            <a:rect l="l" t="t" r="r" b="b"/>
            <a:pathLst>
              <a:path w="2154682" h="2154824">
                <a:moveTo>
                  <a:pt x="0" y="0"/>
                </a:moveTo>
                <a:lnTo>
                  <a:pt x="2154682" y="0"/>
                </a:lnTo>
                <a:lnTo>
                  <a:pt x="2154682" y="2154823"/>
                </a:lnTo>
                <a:lnTo>
                  <a:pt x="0" y="21548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21795" y="2319879"/>
            <a:ext cx="2154748" cy="2154824"/>
          </a:xfrm>
          <a:custGeom>
            <a:avLst/>
            <a:gdLst/>
            <a:ahLst/>
            <a:cxnLst/>
            <a:rect l="l" t="t" r="r" b="b"/>
            <a:pathLst>
              <a:path w="2154748" h="2154824">
                <a:moveTo>
                  <a:pt x="0" y="0"/>
                </a:moveTo>
                <a:lnTo>
                  <a:pt x="2154749" y="0"/>
                </a:lnTo>
                <a:lnTo>
                  <a:pt x="2154749" y="2154824"/>
                </a:lnTo>
                <a:lnTo>
                  <a:pt x="0" y="2154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424405" y="4558399"/>
            <a:ext cx="2154748" cy="2154814"/>
          </a:xfrm>
          <a:custGeom>
            <a:avLst/>
            <a:gdLst/>
            <a:ahLst/>
            <a:cxnLst/>
            <a:rect l="l" t="t" r="r" b="b"/>
            <a:pathLst>
              <a:path w="2154748" h="2154814">
                <a:moveTo>
                  <a:pt x="0" y="0"/>
                </a:moveTo>
                <a:lnTo>
                  <a:pt x="2154748" y="0"/>
                </a:lnTo>
                <a:lnTo>
                  <a:pt x="2154748" y="2154814"/>
                </a:lnTo>
                <a:lnTo>
                  <a:pt x="0" y="21548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a:grpSpLocks noChangeAspect="1"/>
          </p:cNvGrpSpPr>
          <p:nvPr/>
        </p:nvGrpSpPr>
        <p:grpSpPr>
          <a:xfrm>
            <a:off x="4670734" y="2319879"/>
            <a:ext cx="2154748" cy="2154824"/>
            <a:chOff x="0" y="0"/>
            <a:chExt cx="2170709" cy="2170786"/>
          </a:xfrm>
        </p:grpSpPr>
        <p:sp>
          <p:nvSpPr>
            <p:cNvPr id="6" name="Freeform 6"/>
            <p:cNvSpPr/>
            <p:nvPr/>
          </p:nvSpPr>
          <p:spPr>
            <a:xfrm>
              <a:off x="63500" y="63500"/>
              <a:ext cx="2043684" cy="2043811"/>
            </a:xfrm>
            <a:custGeom>
              <a:avLst/>
              <a:gdLst/>
              <a:ahLst/>
              <a:cxnLst/>
              <a:rect l="l" t="t" r="r" b="b"/>
              <a:pathLst>
                <a:path w="2043684" h="2043811">
                  <a:moveTo>
                    <a:pt x="2043684" y="2043811"/>
                  </a:moveTo>
                  <a:lnTo>
                    <a:pt x="0" y="2043811"/>
                  </a:lnTo>
                  <a:lnTo>
                    <a:pt x="0" y="0"/>
                  </a:lnTo>
                  <a:lnTo>
                    <a:pt x="2043684" y="0"/>
                  </a:lnTo>
                  <a:close/>
                </a:path>
              </a:pathLst>
            </a:custGeom>
            <a:solidFill>
              <a:srgbClr val="DDA63A"/>
            </a:solidFill>
          </p:spPr>
        </p:sp>
        <p:sp>
          <p:nvSpPr>
            <p:cNvPr id="7" name="Freeform 7"/>
            <p:cNvSpPr/>
            <p:nvPr/>
          </p:nvSpPr>
          <p:spPr>
            <a:xfrm>
              <a:off x="265811" y="229997"/>
              <a:ext cx="183642" cy="416814"/>
            </a:xfrm>
            <a:custGeom>
              <a:avLst/>
              <a:gdLst/>
              <a:ahLst/>
              <a:cxnLst/>
              <a:rect l="l" t="t" r="r" b="b"/>
              <a:pathLst>
                <a:path w="183642" h="416814">
                  <a:moveTo>
                    <a:pt x="179959" y="360299"/>
                  </a:moveTo>
                  <a:lnTo>
                    <a:pt x="66294" y="360299"/>
                  </a:lnTo>
                  <a:lnTo>
                    <a:pt x="66294" y="340868"/>
                  </a:lnTo>
                  <a:cubicBezTo>
                    <a:pt x="66294" y="308737"/>
                    <a:pt x="77851" y="296545"/>
                    <a:pt x="95504" y="277622"/>
                  </a:cubicBezTo>
                  <a:lnTo>
                    <a:pt x="139827" y="230886"/>
                  </a:lnTo>
                  <a:cubicBezTo>
                    <a:pt x="175641" y="192659"/>
                    <a:pt x="183642" y="168275"/>
                    <a:pt x="183642" y="127000"/>
                  </a:cubicBezTo>
                  <a:lnTo>
                    <a:pt x="183642" y="86868"/>
                  </a:lnTo>
                  <a:cubicBezTo>
                    <a:pt x="183642" y="27940"/>
                    <a:pt x="155067" y="0"/>
                    <a:pt x="93091" y="0"/>
                  </a:cubicBezTo>
                  <a:cubicBezTo>
                    <a:pt x="32385" y="0"/>
                    <a:pt x="1270" y="32258"/>
                    <a:pt x="1270" y="89916"/>
                  </a:cubicBezTo>
                  <a:lnTo>
                    <a:pt x="1270" y="139700"/>
                  </a:lnTo>
                  <a:lnTo>
                    <a:pt x="64389" y="139700"/>
                  </a:lnTo>
                  <a:lnTo>
                    <a:pt x="64389" y="88011"/>
                  </a:lnTo>
                  <a:cubicBezTo>
                    <a:pt x="64389" y="63119"/>
                    <a:pt x="76581" y="55753"/>
                    <a:pt x="91186" y="55753"/>
                  </a:cubicBezTo>
                  <a:cubicBezTo>
                    <a:pt x="104521" y="55753"/>
                    <a:pt x="116078" y="61214"/>
                    <a:pt x="116078" y="86741"/>
                  </a:cubicBezTo>
                  <a:lnTo>
                    <a:pt x="116078" y="120777"/>
                  </a:lnTo>
                  <a:cubicBezTo>
                    <a:pt x="116078" y="154813"/>
                    <a:pt x="113030" y="168148"/>
                    <a:pt x="90551" y="191897"/>
                  </a:cubicBezTo>
                  <a:lnTo>
                    <a:pt x="51689" y="233299"/>
                  </a:lnTo>
                  <a:cubicBezTo>
                    <a:pt x="14097" y="273431"/>
                    <a:pt x="0" y="300228"/>
                    <a:pt x="0" y="340868"/>
                  </a:cubicBezTo>
                  <a:lnTo>
                    <a:pt x="0" y="416814"/>
                  </a:lnTo>
                  <a:lnTo>
                    <a:pt x="179959" y="416814"/>
                  </a:lnTo>
                  <a:close/>
                </a:path>
              </a:pathLst>
            </a:custGeom>
            <a:solidFill>
              <a:srgbClr val="FFFFFF"/>
            </a:solidFill>
          </p:spPr>
        </p:sp>
        <p:sp>
          <p:nvSpPr>
            <p:cNvPr id="8" name="Freeform 8"/>
            <p:cNvSpPr/>
            <p:nvPr/>
          </p:nvSpPr>
          <p:spPr>
            <a:xfrm>
              <a:off x="505333" y="1376807"/>
              <a:ext cx="1101852" cy="466344"/>
            </a:xfrm>
            <a:custGeom>
              <a:avLst/>
              <a:gdLst/>
              <a:ahLst/>
              <a:cxnLst/>
              <a:rect l="l" t="t" r="r" b="b"/>
              <a:pathLst>
                <a:path w="1101852" h="466344">
                  <a:moveTo>
                    <a:pt x="373380" y="423291"/>
                  </a:moveTo>
                  <a:lnTo>
                    <a:pt x="373380" y="451993"/>
                  </a:lnTo>
                  <a:cubicBezTo>
                    <a:pt x="373380" y="452247"/>
                    <a:pt x="373253" y="452374"/>
                    <a:pt x="373253" y="452628"/>
                  </a:cubicBezTo>
                  <a:lnTo>
                    <a:pt x="373380" y="453136"/>
                  </a:lnTo>
                  <a:lnTo>
                    <a:pt x="379476" y="466090"/>
                  </a:lnTo>
                  <a:lnTo>
                    <a:pt x="386842" y="466344"/>
                  </a:lnTo>
                  <a:lnTo>
                    <a:pt x="387096" y="466344"/>
                  </a:lnTo>
                  <a:lnTo>
                    <a:pt x="724281" y="466344"/>
                  </a:lnTo>
                  <a:cubicBezTo>
                    <a:pt x="724408" y="466344"/>
                    <a:pt x="724408" y="466344"/>
                    <a:pt x="724535" y="466344"/>
                  </a:cubicBezTo>
                  <a:lnTo>
                    <a:pt x="724789" y="466344"/>
                  </a:lnTo>
                  <a:lnTo>
                    <a:pt x="738124" y="460248"/>
                  </a:lnTo>
                  <a:lnTo>
                    <a:pt x="738251" y="452882"/>
                  </a:lnTo>
                  <a:lnTo>
                    <a:pt x="738251" y="452755"/>
                  </a:lnTo>
                  <a:lnTo>
                    <a:pt x="738251" y="420116"/>
                  </a:lnTo>
                  <a:cubicBezTo>
                    <a:pt x="927989" y="357886"/>
                    <a:pt x="1070229" y="204089"/>
                    <a:pt x="1101471" y="16637"/>
                  </a:cubicBezTo>
                  <a:lnTo>
                    <a:pt x="1101598" y="15875"/>
                  </a:lnTo>
                  <a:lnTo>
                    <a:pt x="1101852" y="14224"/>
                  </a:lnTo>
                  <a:lnTo>
                    <a:pt x="1095756" y="0"/>
                  </a:lnTo>
                  <a:lnTo>
                    <a:pt x="13716" y="0"/>
                  </a:lnTo>
                  <a:cubicBezTo>
                    <a:pt x="6096" y="0"/>
                    <a:pt x="0" y="6096"/>
                    <a:pt x="0" y="13589"/>
                  </a:cubicBezTo>
                  <a:lnTo>
                    <a:pt x="762" y="19685"/>
                  </a:lnTo>
                  <a:cubicBezTo>
                    <a:pt x="33655" y="208915"/>
                    <a:pt x="179705" y="363601"/>
                    <a:pt x="373380" y="423291"/>
                  </a:cubicBezTo>
                </a:path>
              </a:pathLst>
            </a:custGeom>
            <a:solidFill>
              <a:srgbClr val="FFFFFF"/>
            </a:solidFill>
          </p:spPr>
        </p:sp>
        <p:sp>
          <p:nvSpPr>
            <p:cNvPr id="9" name="Freeform 9"/>
            <p:cNvSpPr/>
            <p:nvPr/>
          </p:nvSpPr>
          <p:spPr>
            <a:xfrm>
              <a:off x="1134999" y="900049"/>
              <a:ext cx="227457" cy="432181"/>
            </a:xfrm>
            <a:custGeom>
              <a:avLst/>
              <a:gdLst/>
              <a:ahLst/>
              <a:cxnLst/>
              <a:rect l="l" t="t" r="r" b="b"/>
              <a:pathLst>
                <a:path w="227457" h="432181">
                  <a:moveTo>
                    <a:pt x="108204" y="18161"/>
                  </a:moveTo>
                  <a:cubicBezTo>
                    <a:pt x="103759" y="24511"/>
                    <a:pt x="0" y="173863"/>
                    <a:pt x="110490" y="294767"/>
                  </a:cubicBezTo>
                  <a:cubicBezTo>
                    <a:pt x="161163" y="350266"/>
                    <a:pt x="156718" y="399161"/>
                    <a:pt x="142240" y="432181"/>
                  </a:cubicBezTo>
                  <a:lnTo>
                    <a:pt x="213106" y="432181"/>
                  </a:lnTo>
                  <a:cubicBezTo>
                    <a:pt x="227457" y="383413"/>
                    <a:pt x="221615" y="322199"/>
                    <a:pt x="163957" y="259207"/>
                  </a:cubicBezTo>
                  <a:cubicBezTo>
                    <a:pt x="82550" y="170180"/>
                    <a:pt x="164973" y="49784"/>
                    <a:pt x="166243" y="47879"/>
                  </a:cubicBezTo>
                  <a:cubicBezTo>
                    <a:pt x="176022" y="34163"/>
                    <a:pt x="170688" y="16510"/>
                    <a:pt x="154686" y="8255"/>
                  </a:cubicBezTo>
                  <a:cubicBezTo>
                    <a:pt x="138684" y="0"/>
                    <a:pt x="117729" y="4445"/>
                    <a:pt x="107950" y="18034"/>
                  </a:cubicBezTo>
                </a:path>
              </a:pathLst>
            </a:custGeom>
            <a:solidFill>
              <a:srgbClr val="FFFFFF"/>
            </a:solidFill>
          </p:spPr>
        </p:sp>
        <p:sp>
          <p:nvSpPr>
            <p:cNvPr id="10" name="Freeform 10"/>
            <p:cNvSpPr/>
            <p:nvPr/>
          </p:nvSpPr>
          <p:spPr>
            <a:xfrm>
              <a:off x="921258" y="900176"/>
              <a:ext cx="227711" cy="432054"/>
            </a:xfrm>
            <a:custGeom>
              <a:avLst/>
              <a:gdLst/>
              <a:ahLst/>
              <a:cxnLst/>
              <a:rect l="l" t="t" r="r" b="b"/>
              <a:pathLst>
                <a:path w="227711" h="432054">
                  <a:moveTo>
                    <a:pt x="142367" y="432054"/>
                  </a:moveTo>
                  <a:lnTo>
                    <a:pt x="213360" y="432054"/>
                  </a:lnTo>
                  <a:cubicBezTo>
                    <a:pt x="227711" y="383286"/>
                    <a:pt x="221742" y="322072"/>
                    <a:pt x="164211" y="259207"/>
                  </a:cubicBezTo>
                  <a:cubicBezTo>
                    <a:pt x="82677" y="170180"/>
                    <a:pt x="165100" y="49784"/>
                    <a:pt x="166497" y="47879"/>
                  </a:cubicBezTo>
                  <a:cubicBezTo>
                    <a:pt x="176149" y="34163"/>
                    <a:pt x="171069" y="16510"/>
                    <a:pt x="154940" y="8255"/>
                  </a:cubicBezTo>
                  <a:cubicBezTo>
                    <a:pt x="138811" y="0"/>
                    <a:pt x="117983" y="4445"/>
                    <a:pt x="108331" y="18034"/>
                  </a:cubicBezTo>
                  <a:cubicBezTo>
                    <a:pt x="103886" y="24384"/>
                    <a:pt x="0" y="173736"/>
                    <a:pt x="110617" y="294640"/>
                  </a:cubicBezTo>
                  <a:cubicBezTo>
                    <a:pt x="161290" y="350139"/>
                    <a:pt x="156845" y="399034"/>
                    <a:pt x="142494" y="432054"/>
                  </a:cubicBezTo>
                </a:path>
              </a:pathLst>
            </a:custGeom>
            <a:solidFill>
              <a:srgbClr val="FFFFFF"/>
            </a:solidFill>
          </p:spPr>
        </p:sp>
        <p:sp>
          <p:nvSpPr>
            <p:cNvPr id="11" name="Freeform 11"/>
            <p:cNvSpPr/>
            <p:nvPr/>
          </p:nvSpPr>
          <p:spPr>
            <a:xfrm>
              <a:off x="707390" y="900049"/>
              <a:ext cx="227711" cy="432181"/>
            </a:xfrm>
            <a:custGeom>
              <a:avLst/>
              <a:gdLst/>
              <a:ahLst/>
              <a:cxnLst/>
              <a:rect l="l" t="t" r="r" b="b"/>
              <a:pathLst>
                <a:path w="227711" h="432181">
                  <a:moveTo>
                    <a:pt x="108331" y="18161"/>
                  </a:moveTo>
                  <a:cubicBezTo>
                    <a:pt x="103886" y="24511"/>
                    <a:pt x="0" y="173863"/>
                    <a:pt x="110617" y="294767"/>
                  </a:cubicBezTo>
                  <a:cubicBezTo>
                    <a:pt x="161290" y="350266"/>
                    <a:pt x="156972" y="399161"/>
                    <a:pt x="142494" y="432181"/>
                  </a:cubicBezTo>
                  <a:lnTo>
                    <a:pt x="213360" y="432181"/>
                  </a:lnTo>
                  <a:cubicBezTo>
                    <a:pt x="227711" y="383413"/>
                    <a:pt x="221742" y="322199"/>
                    <a:pt x="164084" y="259207"/>
                  </a:cubicBezTo>
                  <a:cubicBezTo>
                    <a:pt x="82550" y="170180"/>
                    <a:pt x="165100" y="49784"/>
                    <a:pt x="166370" y="47879"/>
                  </a:cubicBezTo>
                  <a:cubicBezTo>
                    <a:pt x="176022" y="34163"/>
                    <a:pt x="170815" y="16510"/>
                    <a:pt x="154813" y="8255"/>
                  </a:cubicBezTo>
                  <a:cubicBezTo>
                    <a:pt x="138811" y="0"/>
                    <a:pt x="117983" y="4445"/>
                    <a:pt x="108204" y="18034"/>
                  </a:cubicBezTo>
                </a:path>
              </a:pathLst>
            </a:custGeom>
            <a:solidFill>
              <a:srgbClr val="FFFFFF"/>
            </a:solidFill>
          </p:spPr>
        </p:sp>
        <p:sp>
          <p:nvSpPr>
            <p:cNvPr id="12" name="Freeform 12"/>
            <p:cNvSpPr/>
            <p:nvPr/>
          </p:nvSpPr>
          <p:spPr>
            <a:xfrm>
              <a:off x="645414" y="234950"/>
              <a:ext cx="73533" cy="166878"/>
            </a:xfrm>
            <a:custGeom>
              <a:avLst/>
              <a:gdLst/>
              <a:ahLst/>
              <a:cxnLst/>
              <a:rect l="l" t="t" r="r" b="b"/>
              <a:pathLst>
                <a:path w="73533" h="166878">
                  <a:moveTo>
                    <a:pt x="29210" y="144018"/>
                  </a:moveTo>
                  <a:lnTo>
                    <a:pt x="71882" y="144018"/>
                  </a:lnTo>
                  <a:lnTo>
                    <a:pt x="71882" y="166878"/>
                  </a:lnTo>
                  <a:lnTo>
                    <a:pt x="0" y="166878"/>
                  </a:lnTo>
                  <a:lnTo>
                    <a:pt x="0" y="144018"/>
                  </a:lnTo>
                  <a:lnTo>
                    <a:pt x="44069" y="22860"/>
                  </a:lnTo>
                  <a:lnTo>
                    <a:pt x="4318" y="22860"/>
                  </a:lnTo>
                  <a:lnTo>
                    <a:pt x="4318" y="0"/>
                  </a:lnTo>
                  <a:lnTo>
                    <a:pt x="73533" y="0"/>
                  </a:lnTo>
                  <a:lnTo>
                    <a:pt x="73533" y="22860"/>
                  </a:lnTo>
                  <a:close/>
                </a:path>
              </a:pathLst>
            </a:custGeom>
            <a:solidFill>
              <a:srgbClr val="FFFFFF"/>
            </a:solidFill>
          </p:spPr>
        </p:sp>
        <p:sp>
          <p:nvSpPr>
            <p:cNvPr id="13" name="Freeform 13"/>
            <p:cNvSpPr/>
            <p:nvPr/>
          </p:nvSpPr>
          <p:spPr>
            <a:xfrm>
              <a:off x="736219" y="234823"/>
              <a:ext cx="66929" cy="166751"/>
            </a:xfrm>
            <a:custGeom>
              <a:avLst/>
              <a:gdLst/>
              <a:ahLst/>
              <a:cxnLst/>
              <a:rect l="l" t="t" r="r" b="b"/>
              <a:pathLst>
                <a:path w="66929" h="166751">
                  <a:moveTo>
                    <a:pt x="0" y="0"/>
                  </a:moveTo>
                  <a:lnTo>
                    <a:pt x="66929" y="0"/>
                  </a:lnTo>
                  <a:lnTo>
                    <a:pt x="66929" y="22860"/>
                  </a:lnTo>
                  <a:lnTo>
                    <a:pt x="28067" y="22860"/>
                  </a:lnTo>
                  <a:lnTo>
                    <a:pt x="28067" y="70612"/>
                  </a:lnTo>
                  <a:lnTo>
                    <a:pt x="55880" y="70612"/>
                  </a:lnTo>
                  <a:lnTo>
                    <a:pt x="55880" y="93218"/>
                  </a:lnTo>
                  <a:lnTo>
                    <a:pt x="28067" y="93218"/>
                  </a:lnTo>
                  <a:lnTo>
                    <a:pt x="28067" y="143891"/>
                  </a:lnTo>
                  <a:lnTo>
                    <a:pt x="66929" y="143891"/>
                  </a:lnTo>
                  <a:lnTo>
                    <a:pt x="66929" y="166751"/>
                  </a:lnTo>
                  <a:lnTo>
                    <a:pt x="0" y="166751"/>
                  </a:lnTo>
                  <a:close/>
                </a:path>
              </a:pathLst>
            </a:custGeom>
            <a:solidFill>
              <a:srgbClr val="FFFFFF"/>
            </a:solidFill>
          </p:spPr>
        </p:sp>
        <p:sp>
          <p:nvSpPr>
            <p:cNvPr id="14" name="Freeform 14"/>
            <p:cNvSpPr/>
            <p:nvPr/>
          </p:nvSpPr>
          <p:spPr>
            <a:xfrm>
              <a:off x="820801" y="234823"/>
              <a:ext cx="83947" cy="167005"/>
            </a:xfrm>
            <a:custGeom>
              <a:avLst/>
              <a:gdLst/>
              <a:ahLst/>
              <a:cxnLst/>
              <a:rect l="l" t="t" r="r" b="b"/>
              <a:pathLst>
                <a:path w="83947" h="167005">
                  <a:moveTo>
                    <a:pt x="28067" y="22860"/>
                  </a:moveTo>
                  <a:lnTo>
                    <a:pt x="28067" y="74803"/>
                  </a:lnTo>
                  <a:lnTo>
                    <a:pt x="37465" y="74803"/>
                  </a:lnTo>
                  <a:cubicBezTo>
                    <a:pt x="47117" y="74803"/>
                    <a:pt x="51308" y="69850"/>
                    <a:pt x="51308" y="60960"/>
                  </a:cubicBezTo>
                  <a:lnTo>
                    <a:pt x="51308" y="36449"/>
                  </a:lnTo>
                  <a:cubicBezTo>
                    <a:pt x="51308" y="27305"/>
                    <a:pt x="47117" y="22860"/>
                    <a:pt x="37465" y="22860"/>
                  </a:cubicBezTo>
                  <a:close/>
                  <a:moveTo>
                    <a:pt x="28067" y="90297"/>
                  </a:moveTo>
                  <a:lnTo>
                    <a:pt x="28067" y="166878"/>
                  </a:lnTo>
                  <a:lnTo>
                    <a:pt x="0" y="166878"/>
                  </a:lnTo>
                  <a:lnTo>
                    <a:pt x="0" y="0"/>
                  </a:lnTo>
                  <a:lnTo>
                    <a:pt x="40894" y="0"/>
                  </a:lnTo>
                  <a:cubicBezTo>
                    <a:pt x="69215" y="0"/>
                    <a:pt x="79502" y="14097"/>
                    <a:pt x="79502" y="37465"/>
                  </a:cubicBezTo>
                  <a:lnTo>
                    <a:pt x="79502" y="58928"/>
                  </a:lnTo>
                  <a:cubicBezTo>
                    <a:pt x="79502" y="76962"/>
                    <a:pt x="73152" y="87503"/>
                    <a:pt x="57150" y="91186"/>
                  </a:cubicBezTo>
                  <a:lnTo>
                    <a:pt x="83947" y="167005"/>
                  </a:lnTo>
                  <a:lnTo>
                    <a:pt x="54356" y="167005"/>
                  </a:lnTo>
                  <a:close/>
                </a:path>
              </a:pathLst>
            </a:custGeom>
            <a:solidFill>
              <a:srgbClr val="FFFFFF"/>
            </a:solidFill>
          </p:spPr>
        </p:sp>
        <p:sp>
          <p:nvSpPr>
            <p:cNvPr id="15" name="Freeform 15"/>
            <p:cNvSpPr/>
            <p:nvPr/>
          </p:nvSpPr>
          <p:spPr>
            <a:xfrm>
              <a:off x="918083" y="232791"/>
              <a:ext cx="85090" cy="170942"/>
            </a:xfrm>
            <a:custGeom>
              <a:avLst/>
              <a:gdLst/>
              <a:ahLst/>
              <a:cxnLst/>
              <a:rect l="l" t="t" r="r" b="b"/>
              <a:pathLst>
                <a:path w="85090" h="170942">
                  <a:moveTo>
                    <a:pt x="56896" y="130302"/>
                  </a:moveTo>
                  <a:lnTo>
                    <a:pt x="56896" y="40767"/>
                  </a:lnTo>
                  <a:cubicBezTo>
                    <a:pt x="56896" y="30734"/>
                    <a:pt x="52451" y="23495"/>
                    <a:pt x="42418" y="23495"/>
                  </a:cubicBezTo>
                  <a:lnTo>
                    <a:pt x="28194" y="30607"/>
                  </a:lnTo>
                  <a:lnTo>
                    <a:pt x="28194" y="130302"/>
                  </a:lnTo>
                  <a:cubicBezTo>
                    <a:pt x="28194" y="140335"/>
                    <a:pt x="32639" y="147574"/>
                    <a:pt x="42418" y="147574"/>
                  </a:cubicBezTo>
                  <a:lnTo>
                    <a:pt x="56896" y="140462"/>
                  </a:lnTo>
                  <a:moveTo>
                    <a:pt x="0" y="125984"/>
                  </a:moveTo>
                  <a:lnTo>
                    <a:pt x="0" y="45085"/>
                  </a:lnTo>
                  <a:cubicBezTo>
                    <a:pt x="0" y="18923"/>
                    <a:pt x="12827" y="0"/>
                    <a:pt x="42418" y="0"/>
                  </a:cubicBezTo>
                  <a:cubicBezTo>
                    <a:pt x="72263" y="0"/>
                    <a:pt x="85090" y="18923"/>
                    <a:pt x="85090" y="45085"/>
                  </a:cubicBezTo>
                  <a:lnTo>
                    <a:pt x="85090" y="125857"/>
                  </a:lnTo>
                  <a:cubicBezTo>
                    <a:pt x="85090" y="151765"/>
                    <a:pt x="72263" y="170942"/>
                    <a:pt x="42418" y="170942"/>
                  </a:cubicBezTo>
                  <a:cubicBezTo>
                    <a:pt x="12827" y="170942"/>
                    <a:pt x="0" y="151765"/>
                    <a:pt x="0" y="125857"/>
                  </a:cubicBezTo>
                </a:path>
              </a:pathLst>
            </a:custGeom>
            <a:solidFill>
              <a:srgbClr val="FFFFFF"/>
            </a:solidFill>
          </p:spPr>
        </p:sp>
        <p:sp>
          <p:nvSpPr>
            <p:cNvPr id="16" name="Freeform 16"/>
            <p:cNvSpPr/>
            <p:nvPr/>
          </p:nvSpPr>
          <p:spPr>
            <a:xfrm>
              <a:off x="646938" y="479552"/>
              <a:ext cx="83439" cy="167005"/>
            </a:xfrm>
            <a:custGeom>
              <a:avLst/>
              <a:gdLst/>
              <a:ahLst/>
              <a:cxnLst/>
              <a:rect l="l" t="t" r="r" b="b"/>
              <a:pathLst>
                <a:path w="83439" h="167005">
                  <a:moveTo>
                    <a:pt x="55118" y="93345"/>
                  </a:moveTo>
                  <a:lnTo>
                    <a:pt x="28067" y="93345"/>
                  </a:lnTo>
                  <a:lnTo>
                    <a:pt x="28067" y="167005"/>
                  </a:lnTo>
                  <a:lnTo>
                    <a:pt x="0" y="167005"/>
                  </a:lnTo>
                  <a:lnTo>
                    <a:pt x="0" y="0"/>
                  </a:lnTo>
                  <a:lnTo>
                    <a:pt x="28067" y="0"/>
                  </a:lnTo>
                  <a:lnTo>
                    <a:pt x="28067" y="70739"/>
                  </a:lnTo>
                  <a:lnTo>
                    <a:pt x="55118" y="70739"/>
                  </a:lnTo>
                  <a:lnTo>
                    <a:pt x="55118" y="0"/>
                  </a:lnTo>
                  <a:lnTo>
                    <a:pt x="83439" y="0"/>
                  </a:lnTo>
                  <a:lnTo>
                    <a:pt x="83439" y="167005"/>
                  </a:lnTo>
                  <a:lnTo>
                    <a:pt x="55118" y="167005"/>
                  </a:lnTo>
                  <a:close/>
                </a:path>
              </a:pathLst>
            </a:custGeom>
            <a:solidFill>
              <a:srgbClr val="FFFFFF"/>
            </a:solidFill>
          </p:spPr>
        </p:sp>
        <p:sp>
          <p:nvSpPr>
            <p:cNvPr id="17" name="Freeform 17"/>
            <p:cNvSpPr/>
            <p:nvPr/>
          </p:nvSpPr>
          <p:spPr>
            <a:xfrm>
              <a:off x="748919" y="479552"/>
              <a:ext cx="81534" cy="169037"/>
            </a:xfrm>
            <a:custGeom>
              <a:avLst/>
              <a:gdLst/>
              <a:ahLst/>
              <a:cxnLst/>
              <a:rect l="l" t="t" r="r" b="b"/>
              <a:pathLst>
                <a:path w="81534" h="169037">
                  <a:moveTo>
                    <a:pt x="81534" y="0"/>
                  </a:moveTo>
                  <a:lnTo>
                    <a:pt x="81534" y="126365"/>
                  </a:lnTo>
                  <a:cubicBezTo>
                    <a:pt x="81534" y="152273"/>
                    <a:pt x="70485" y="169037"/>
                    <a:pt x="41910" y="169037"/>
                  </a:cubicBezTo>
                  <a:cubicBezTo>
                    <a:pt x="12319" y="169037"/>
                    <a:pt x="0" y="152273"/>
                    <a:pt x="0" y="126365"/>
                  </a:cubicBezTo>
                  <a:lnTo>
                    <a:pt x="0" y="0"/>
                  </a:lnTo>
                  <a:lnTo>
                    <a:pt x="28067" y="0"/>
                  </a:lnTo>
                  <a:lnTo>
                    <a:pt x="28067" y="129032"/>
                  </a:lnTo>
                  <a:cubicBezTo>
                    <a:pt x="28067" y="138938"/>
                    <a:pt x="32004" y="145542"/>
                    <a:pt x="41910" y="145542"/>
                  </a:cubicBezTo>
                  <a:lnTo>
                    <a:pt x="55753" y="138938"/>
                  </a:lnTo>
                  <a:lnTo>
                    <a:pt x="55753" y="0"/>
                  </a:lnTo>
                  <a:close/>
                </a:path>
              </a:pathLst>
            </a:custGeom>
            <a:solidFill>
              <a:srgbClr val="FFFFFF"/>
            </a:solidFill>
          </p:spPr>
        </p:sp>
        <p:sp>
          <p:nvSpPr>
            <p:cNvPr id="18" name="Freeform 18"/>
            <p:cNvSpPr/>
            <p:nvPr/>
          </p:nvSpPr>
          <p:spPr>
            <a:xfrm>
              <a:off x="848995" y="479552"/>
              <a:ext cx="81153" cy="167005"/>
            </a:xfrm>
            <a:custGeom>
              <a:avLst/>
              <a:gdLst/>
              <a:ahLst/>
              <a:cxnLst/>
              <a:rect l="l" t="t" r="r" b="b"/>
              <a:pathLst>
                <a:path w="81153" h="167005">
                  <a:moveTo>
                    <a:pt x="23622" y="62103"/>
                  </a:moveTo>
                  <a:lnTo>
                    <a:pt x="23622" y="167005"/>
                  </a:lnTo>
                  <a:lnTo>
                    <a:pt x="0" y="167005"/>
                  </a:lnTo>
                  <a:lnTo>
                    <a:pt x="0" y="0"/>
                  </a:lnTo>
                  <a:lnTo>
                    <a:pt x="27559" y="0"/>
                  </a:lnTo>
                  <a:lnTo>
                    <a:pt x="57785" y="95758"/>
                  </a:lnTo>
                  <a:lnTo>
                    <a:pt x="57785" y="0"/>
                  </a:lnTo>
                  <a:lnTo>
                    <a:pt x="81153" y="0"/>
                  </a:lnTo>
                  <a:lnTo>
                    <a:pt x="81153" y="167005"/>
                  </a:lnTo>
                  <a:lnTo>
                    <a:pt x="56642" y="167005"/>
                  </a:lnTo>
                  <a:close/>
                </a:path>
              </a:pathLst>
            </a:custGeom>
            <a:solidFill>
              <a:srgbClr val="FFFFFF"/>
            </a:solidFill>
          </p:spPr>
        </p:sp>
        <p:sp>
          <p:nvSpPr>
            <p:cNvPr id="19" name="Freeform 19"/>
            <p:cNvSpPr/>
            <p:nvPr/>
          </p:nvSpPr>
          <p:spPr>
            <a:xfrm>
              <a:off x="948817" y="477520"/>
              <a:ext cx="82296" cy="170942"/>
            </a:xfrm>
            <a:custGeom>
              <a:avLst/>
              <a:gdLst/>
              <a:ahLst/>
              <a:cxnLst/>
              <a:rect l="l" t="t" r="r" b="b"/>
              <a:pathLst>
                <a:path w="82296" h="170942">
                  <a:moveTo>
                    <a:pt x="42291" y="79883"/>
                  </a:moveTo>
                  <a:lnTo>
                    <a:pt x="82169" y="79883"/>
                  </a:lnTo>
                  <a:lnTo>
                    <a:pt x="82169" y="169037"/>
                  </a:lnTo>
                  <a:lnTo>
                    <a:pt x="61976" y="169037"/>
                  </a:lnTo>
                  <a:lnTo>
                    <a:pt x="61976" y="150749"/>
                  </a:lnTo>
                  <a:cubicBezTo>
                    <a:pt x="58293" y="163322"/>
                    <a:pt x="50419" y="170942"/>
                    <a:pt x="35179" y="170942"/>
                  </a:cubicBezTo>
                  <a:cubicBezTo>
                    <a:pt x="11049" y="170942"/>
                    <a:pt x="0" y="151765"/>
                    <a:pt x="0" y="125857"/>
                  </a:cubicBezTo>
                  <a:lnTo>
                    <a:pt x="0" y="45085"/>
                  </a:lnTo>
                  <a:cubicBezTo>
                    <a:pt x="0" y="18923"/>
                    <a:pt x="12573" y="0"/>
                    <a:pt x="42164" y="0"/>
                  </a:cubicBezTo>
                  <a:cubicBezTo>
                    <a:pt x="73152" y="0"/>
                    <a:pt x="82296" y="17272"/>
                    <a:pt x="82296" y="41910"/>
                  </a:cubicBezTo>
                  <a:lnTo>
                    <a:pt x="82296" y="56642"/>
                  </a:lnTo>
                  <a:lnTo>
                    <a:pt x="56515" y="56642"/>
                  </a:lnTo>
                  <a:lnTo>
                    <a:pt x="56515" y="39751"/>
                  </a:lnTo>
                  <a:cubicBezTo>
                    <a:pt x="56515" y="29337"/>
                    <a:pt x="52578" y="23495"/>
                    <a:pt x="42418" y="23495"/>
                  </a:cubicBezTo>
                  <a:lnTo>
                    <a:pt x="27940" y="30607"/>
                  </a:lnTo>
                  <a:lnTo>
                    <a:pt x="27940" y="130429"/>
                  </a:lnTo>
                  <a:cubicBezTo>
                    <a:pt x="27940" y="140462"/>
                    <a:pt x="32131" y="147701"/>
                    <a:pt x="41783" y="147701"/>
                  </a:cubicBezTo>
                  <a:lnTo>
                    <a:pt x="55626" y="142494"/>
                  </a:lnTo>
                  <a:lnTo>
                    <a:pt x="55626" y="101981"/>
                  </a:lnTo>
                  <a:lnTo>
                    <a:pt x="42291" y="101981"/>
                  </a:lnTo>
                  <a:close/>
                </a:path>
              </a:pathLst>
            </a:custGeom>
            <a:solidFill>
              <a:srgbClr val="FFFFFF"/>
            </a:solidFill>
          </p:spPr>
        </p:sp>
        <p:sp>
          <p:nvSpPr>
            <p:cNvPr id="20" name="Freeform 20"/>
            <p:cNvSpPr/>
            <p:nvPr/>
          </p:nvSpPr>
          <p:spPr>
            <a:xfrm>
              <a:off x="1049528" y="479552"/>
              <a:ext cx="66929" cy="166751"/>
            </a:xfrm>
            <a:custGeom>
              <a:avLst/>
              <a:gdLst/>
              <a:ahLst/>
              <a:cxnLst/>
              <a:rect l="l" t="t" r="r" b="b"/>
              <a:pathLst>
                <a:path w="66929" h="166751">
                  <a:moveTo>
                    <a:pt x="0" y="0"/>
                  </a:moveTo>
                  <a:lnTo>
                    <a:pt x="66929" y="0"/>
                  </a:lnTo>
                  <a:lnTo>
                    <a:pt x="66929" y="22860"/>
                  </a:lnTo>
                  <a:lnTo>
                    <a:pt x="28067" y="22860"/>
                  </a:lnTo>
                  <a:lnTo>
                    <a:pt x="28067" y="70612"/>
                  </a:lnTo>
                  <a:lnTo>
                    <a:pt x="55880" y="70612"/>
                  </a:lnTo>
                  <a:lnTo>
                    <a:pt x="55880" y="93218"/>
                  </a:lnTo>
                  <a:lnTo>
                    <a:pt x="28067" y="93218"/>
                  </a:lnTo>
                  <a:lnTo>
                    <a:pt x="28067" y="143891"/>
                  </a:lnTo>
                  <a:lnTo>
                    <a:pt x="66929" y="143891"/>
                  </a:lnTo>
                  <a:lnTo>
                    <a:pt x="66929" y="166751"/>
                  </a:lnTo>
                  <a:lnTo>
                    <a:pt x="0" y="166751"/>
                  </a:lnTo>
                  <a:close/>
                </a:path>
              </a:pathLst>
            </a:custGeom>
            <a:solidFill>
              <a:srgbClr val="FFFFFF"/>
            </a:solidFill>
          </p:spPr>
        </p:sp>
        <p:sp>
          <p:nvSpPr>
            <p:cNvPr id="21" name="Freeform 21"/>
            <p:cNvSpPr/>
            <p:nvPr/>
          </p:nvSpPr>
          <p:spPr>
            <a:xfrm>
              <a:off x="1133983" y="479552"/>
              <a:ext cx="83947" cy="167005"/>
            </a:xfrm>
            <a:custGeom>
              <a:avLst/>
              <a:gdLst/>
              <a:ahLst/>
              <a:cxnLst/>
              <a:rect l="l" t="t" r="r" b="b"/>
              <a:pathLst>
                <a:path w="83947" h="167005">
                  <a:moveTo>
                    <a:pt x="28067" y="22860"/>
                  </a:moveTo>
                  <a:lnTo>
                    <a:pt x="28067" y="74803"/>
                  </a:lnTo>
                  <a:lnTo>
                    <a:pt x="37465" y="74803"/>
                  </a:lnTo>
                  <a:cubicBezTo>
                    <a:pt x="47117" y="74803"/>
                    <a:pt x="51308" y="69850"/>
                    <a:pt x="51308" y="60960"/>
                  </a:cubicBezTo>
                  <a:lnTo>
                    <a:pt x="51308" y="36449"/>
                  </a:lnTo>
                  <a:cubicBezTo>
                    <a:pt x="51308" y="27305"/>
                    <a:pt x="47117" y="22860"/>
                    <a:pt x="37465" y="22860"/>
                  </a:cubicBezTo>
                  <a:close/>
                  <a:moveTo>
                    <a:pt x="28067" y="90297"/>
                  </a:moveTo>
                  <a:lnTo>
                    <a:pt x="28067" y="166878"/>
                  </a:lnTo>
                  <a:lnTo>
                    <a:pt x="0" y="166878"/>
                  </a:lnTo>
                  <a:lnTo>
                    <a:pt x="0" y="0"/>
                  </a:lnTo>
                  <a:lnTo>
                    <a:pt x="40894" y="0"/>
                  </a:lnTo>
                  <a:cubicBezTo>
                    <a:pt x="69215" y="0"/>
                    <a:pt x="79502" y="14097"/>
                    <a:pt x="79502" y="37465"/>
                  </a:cubicBezTo>
                  <a:lnTo>
                    <a:pt x="79502" y="58928"/>
                  </a:lnTo>
                  <a:cubicBezTo>
                    <a:pt x="79502" y="76962"/>
                    <a:pt x="73152" y="87503"/>
                    <a:pt x="57150" y="91186"/>
                  </a:cubicBezTo>
                  <a:lnTo>
                    <a:pt x="83947" y="167005"/>
                  </a:lnTo>
                  <a:lnTo>
                    <a:pt x="54483" y="167005"/>
                  </a:lnTo>
                  <a:close/>
                </a:path>
              </a:pathLst>
            </a:custGeom>
            <a:solidFill>
              <a:srgbClr val="FFFFFF"/>
            </a:solidFill>
          </p:spPr>
        </p:sp>
      </p:grpSp>
      <p:sp>
        <p:nvSpPr>
          <p:cNvPr id="22" name="Freeform 22"/>
          <p:cNvSpPr/>
          <p:nvPr/>
        </p:nvSpPr>
        <p:spPr>
          <a:xfrm>
            <a:off x="4670734" y="6819440"/>
            <a:ext cx="2154748" cy="2154852"/>
          </a:xfrm>
          <a:custGeom>
            <a:avLst/>
            <a:gdLst/>
            <a:ahLst/>
            <a:cxnLst/>
            <a:rect l="l" t="t" r="r" b="b"/>
            <a:pathLst>
              <a:path w="2154748" h="2154852">
                <a:moveTo>
                  <a:pt x="0" y="0"/>
                </a:moveTo>
                <a:lnTo>
                  <a:pt x="2154748" y="0"/>
                </a:lnTo>
                <a:lnTo>
                  <a:pt x="2154748" y="2154852"/>
                </a:lnTo>
                <a:lnTo>
                  <a:pt x="0" y="2154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a:off x="4670734" y="4558399"/>
            <a:ext cx="2154748" cy="2154814"/>
          </a:xfrm>
          <a:custGeom>
            <a:avLst/>
            <a:gdLst/>
            <a:ahLst/>
            <a:cxnLst/>
            <a:rect l="l" t="t" r="r" b="b"/>
            <a:pathLst>
              <a:path w="2154748" h="2154814">
                <a:moveTo>
                  <a:pt x="0" y="0"/>
                </a:moveTo>
                <a:lnTo>
                  <a:pt x="2154748" y="0"/>
                </a:lnTo>
                <a:lnTo>
                  <a:pt x="2154748" y="2154814"/>
                </a:lnTo>
                <a:lnTo>
                  <a:pt x="0" y="21548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24" name="Group 24"/>
          <p:cNvGrpSpPr>
            <a:grpSpLocks noChangeAspect="1"/>
          </p:cNvGrpSpPr>
          <p:nvPr/>
        </p:nvGrpSpPr>
        <p:grpSpPr>
          <a:xfrm>
            <a:off x="6933250" y="6819440"/>
            <a:ext cx="2154748" cy="2154833"/>
            <a:chOff x="0" y="0"/>
            <a:chExt cx="2170709" cy="2170798"/>
          </a:xfrm>
        </p:grpSpPr>
        <p:sp>
          <p:nvSpPr>
            <p:cNvPr id="25" name="Freeform 25"/>
            <p:cNvSpPr/>
            <p:nvPr/>
          </p:nvSpPr>
          <p:spPr>
            <a:xfrm>
              <a:off x="63500" y="63500"/>
              <a:ext cx="2043684" cy="2043811"/>
            </a:xfrm>
            <a:custGeom>
              <a:avLst/>
              <a:gdLst/>
              <a:ahLst/>
              <a:cxnLst/>
              <a:rect l="l" t="t" r="r" b="b"/>
              <a:pathLst>
                <a:path w="2043684" h="2043811">
                  <a:moveTo>
                    <a:pt x="2043684" y="2043811"/>
                  </a:moveTo>
                  <a:lnTo>
                    <a:pt x="0" y="2043811"/>
                  </a:lnTo>
                  <a:lnTo>
                    <a:pt x="0" y="0"/>
                  </a:lnTo>
                  <a:lnTo>
                    <a:pt x="2043684" y="0"/>
                  </a:lnTo>
                  <a:close/>
                </a:path>
              </a:pathLst>
            </a:custGeom>
            <a:solidFill>
              <a:srgbClr val="56C02B"/>
            </a:solidFill>
          </p:spPr>
        </p:sp>
        <p:sp>
          <p:nvSpPr>
            <p:cNvPr id="26" name="Freeform 26"/>
            <p:cNvSpPr/>
            <p:nvPr/>
          </p:nvSpPr>
          <p:spPr>
            <a:xfrm>
              <a:off x="213106" y="234569"/>
              <a:ext cx="119126" cy="412115"/>
            </a:xfrm>
            <a:custGeom>
              <a:avLst/>
              <a:gdLst/>
              <a:ahLst/>
              <a:cxnLst/>
              <a:rect l="l" t="t" r="r" b="b"/>
              <a:pathLst>
                <a:path w="119126" h="412115">
                  <a:moveTo>
                    <a:pt x="0" y="74803"/>
                  </a:moveTo>
                  <a:lnTo>
                    <a:pt x="0" y="147066"/>
                  </a:lnTo>
                  <a:lnTo>
                    <a:pt x="635" y="147066"/>
                  </a:lnTo>
                  <a:lnTo>
                    <a:pt x="49276" y="96647"/>
                  </a:lnTo>
                  <a:lnTo>
                    <a:pt x="49911" y="96647"/>
                  </a:lnTo>
                  <a:lnTo>
                    <a:pt x="49911" y="412115"/>
                  </a:lnTo>
                  <a:lnTo>
                    <a:pt x="119126" y="412115"/>
                  </a:lnTo>
                  <a:lnTo>
                    <a:pt x="119126" y="0"/>
                  </a:lnTo>
                  <a:lnTo>
                    <a:pt x="63881" y="0"/>
                  </a:lnTo>
                  <a:close/>
                </a:path>
              </a:pathLst>
            </a:custGeom>
            <a:solidFill>
              <a:srgbClr val="FFFFFF"/>
            </a:solidFill>
          </p:spPr>
        </p:sp>
        <p:sp>
          <p:nvSpPr>
            <p:cNvPr id="27" name="Freeform 27"/>
            <p:cNvSpPr/>
            <p:nvPr/>
          </p:nvSpPr>
          <p:spPr>
            <a:xfrm>
              <a:off x="373634" y="234569"/>
              <a:ext cx="193802" cy="417068"/>
            </a:xfrm>
            <a:custGeom>
              <a:avLst/>
              <a:gdLst/>
              <a:ahLst/>
              <a:cxnLst/>
              <a:rect l="l" t="t" r="r" b="b"/>
              <a:pathLst>
                <a:path w="193802" h="417068">
                  <a:moveTo>
                    <a:pt x="123317" y="130683"/>
                  </a:moveTo>
                  <a:cubicBezTo>
                    <a:pt x="96012" y="130683"/>
                    <a:pt x="75946" y="140335"/>
                    <a:pt x="65024" y="159258"/>
                  </a:cubicBezTo>
                  <a:lnTo>
                    <a:pt x="64389" y="159258"/>
                  </a:lnTo>
                  <a:lnTo>
                    <a:pt x="64389" y="56515"/>
                  </a:lnTo>
                  <a:lnTo>
                    <a:pt x="183515" y="56515"/>
                  </a:lnTo>
                  <a:lnTo>
                    <a:pt x="183515" y="0"/>
                  </a:lnTo>
                  <a:lnTo>
                    <a:pt x="1143" y="0"/>
                  </a:lnTo>
                  <a:lnTo>
                    <a:pt x="1143" y="232156"/>
                  </a:lnTo>
                  <a:lnTo>
                    <a:pt x="64262" y="232156"/>
                  </a:lnTo>
                  <a:lnTo>
                    <a:pt x="64262" y="223012"/>
                  </a:lnTo>
                  <a:cubicBezTo>
                    <a:pt x="64262" y="198755"/>
                    <a:pt x="75184" y="185420"/>
                    <a:pt x="94615" y="185420"/>
                  </a:cubicBezTo>
                  <a:cubicBezTo>
                    <a:pt x="115951" y="185420"/>
                    <a:pt x="124460" y="200025"/>
                    <a:pt x="124460" y="222504"/>
                  </a:cubicBezTo>
                  <a:lnTo>
                    <a:pt x="124460" y="322199"/>
                  </a:lnTo>
                  <a:cubicBezTo>
                    <a:pt x="124460" y="344043"/>
                    <a:pt x="116586" y="359283"/>
                    <a:pt x="95250" y="359283"/>
                  </a:cubicBezTo>
                  <a:cubicBezTo>
                    <a:pt x="71501" y="359283"/>
                    <a:pt x="63119" y="343535"/>
                    <a:pt x="63119" y="319151"/>
                  </a:cubicBezTo>
                  <a:lnTo>
                    <a:pt x="63119" y="267462"/>
                  </a:lnTo>
                  <a:lnTo>
                    <a:pt x="0" y="267462"/>
                  </a:lnTo>
                  <a:lnTo>
                    <a:pt x="0" y="314325"/>
                  </a:lnTo>
                  <a:cubicBezTo>
                    <a:pt x="0" y="376936"/>
                    <a:pt x="24892" y="417068"/>
                    <a:pt x="95377" y="417068"/>
                  </a:cubicBezTo>
                  <a:cubicBezTo>
                    <a:pt x="165227" y="417068"/>
                    <a:pt x="193802" y="379984"/>
                    <a:pt x="193802" y="322834"/>
                  </a:cubicBezTo>
                  <a:lnTo>
                    <a:pt x="193802" y="221869"/>
                  </a:lnTo>
                  <a:cubicBezTo>
                    <a:pt x="193802" y="156845"/>
                    <a:pt x="160401" y="130683"/>
                    <a:pt x="123317" y="130683"/>
                  </a:cubicBezTo>
                </a:path>
              </a:pathLst>
            </a:custGeom>
            <a:solidFill>
              <a:srgbClr val="FFFFFF"/>
            </a:solidFill>
          </p:spPr>
        </p:sp>
        <p:sp>
          <p:nvSpPr>
            <p:cNvPr id="28" name="Freeform 28"/>
            <p:cNvSpPr/>
            <p:nvPr/>
          </p:nvSpPr>
          <p:spPr>
            <a:xfrm>
              <a:off x="845058" y="1445260"/>
              <a:ext cx="69215" cy="157988"/>
            </a:xfrm>
            <a:custGeom>
              <a:avLst/>
              <a:gdLst/>
              <a:ahLst/>
              <a:cxnLst/>
              <a:rect l="l" t="t" r="r" b="b"/>
              <a:pathLst>
                <a:path w="69215" h="157988">
                  <a:moveTo>
                    <a:pt x="64770" y="127"/>
                  </a:moveTo>
                  <a:lnTo>
                    <a:pt x="69215" y="2159"/>
                  </a:lnTo>
                  <a:lnTo>
                    <a:pt x="69215" y="153416"/>
                  </a:lnTo>
                  <a:cubicBezTo>
                    <a:pt x="69215" y="155956"/>
                    <a:pt x="67183" y="157988"/>
                    <a:pt x="64770" y="157988"/>
                  </a:cubicBezTo>
                  <a:lnTo>
                    <a:pt x="4572" y="157988"/>
                  </a:lnTo>
                  <a:cubicBezTo>
                    <a:pt x="2032" y="157988"/>
                    <a:pt x="0" y="155956"/>
                    <a:pt x="0" y="153416"/>
                  </a:cubicBezTo>
                  <a:lnTo>
                    <a:pt x="0" y="4572"/>
                  </a:lnTo>
                  <a:cubicBezTo>
                    <a:pt x="0" y="2032"/>
                    <a:pt x="2032" y="0"/>
                    <a:pt x="4572" y="0"/>
                  </a:cubicBezTo>
                  <a:close/>
                </a:path>
              </a:pathLst>
            </a:custGeom>
            <a:solidFill>
              <a:srgbClr val="FFFFFF"/>
            </a:solidFill>
          </p:spPr>
        </p:sp>
        <p:sp>
          <p:nvSpPr>
            <p:cNvPr id="29" name="Freeform 29"/>
            <p:cNvSpPr/>
            <p:nvPr/>
          </p:nvSpPr>
          <p:spPr>
            <a:xfrm>
              <a:off x="574167" y="1667129"/>
              <a:ext cx="1001522" cy="69850"/>
            </a:xfrm>
            <a:custGeom>
              <a:avLst/>
              <a:gdLst/>
              <a:ahLst/>
              <a:cxnLst/>
              <a:rect l="l" t="t" r="r" b="b"/>
              <a:pathLst>
                <a:path w="1001522" h="69850">
                  <a:moveTo>
                    <a:pt x="996950" y="0"/>
                  </a:moveTo>
                  <a:lnTo>
                    <a:pt x="4572" y="0"/>
                  </a:lnTo>
                  <a:cubicBezTo>
                    <a:pt x="2032" y="0"/>
                    <a:pt x="0" y="2159"/>
                    <a:pt x="0" y="4699"/>
                  </a:cubicBezTo>
                  <a:lnTo>
                    <a:pt x="0" y="65405"/>
                  </a:lnTo>
                  <a:cubicBezTo>
                    <a:pt x="0" y="67818"/>
                    <a:pt x="2032" y="69850"/>
                    <a:pt x="4572" y="69850"/>
                  </a:cubicBezTo>
                  <a:lnTo>
                    <a:pt x="996950" y="69850"/>
                  </a:lnTo>
                  <a:cubicBezTo>
                    <a:pt x="999363" y="69850"/>
                    <a:pt x="1001522" y="67818"/>
                    <a:pt x="1001522" y="65405"/>
                  </a:cubicBezTo>
                  <a:lnTo>
                    <a:pt x="1001522" y="4699"/>
                  </a:lnTo>
                  <a:cubicBezTo>
                    <a:pt x="1001522" y="2159"/>
                    <a:pt x="999363" y="0"/>
                    <a:pt x="996950" y="0"/>
                  </a:cubicBezTo>
                </a:path>
              </a:pathLst>
            </a:custGeom>
            <a:solidFill>
              <a:srgbClr val="FFFFFF"/>
            </a:solidFill>
          </p:spPr>
        </p:sp>
        <p:sp>
          <p:nvSpPr>
            <p:cNvPr id="30" name="Freeform 30"/>
            <p:cNvSpPr/>
            <p:nvPr/>
          </p:nvSpPr>
          <p:spPr>
            <a:xfrm>
              <a:off x="574167" y="1787652"/>
              <a:ext cx="1001522" cy="69723"/>
            </a:xfrm>
            <a:custGeom>
              <a:avLst/>
              <a:gdLst/>
              <a:ahLst/>
              <a:cxnLst/>
              <a:rect l="l" t="t" r="r" b="b"/>
              <a:pathLst>
                <a:path w="1001522" h="69723">
                  <a:moveTo>
                    <a:pt x="996950" y="0"/>
                  </a:moveTo>
                  <a:lnTo>
                    <a:pt x="4572" y="0"/>
                  </a:lnTo>
                  <a:cubicBezTo>
                    <a:pt x="2032" y="0"/>
                    <a:pt x="0" y="2032"/>
                    <a:pt x="0" y="4445"/>
                  </a:cubicBezTo>
                  <a:lnTo>
                    <a:pt x="0" y="65278"/>
                  </a:lnTo>
                  <a:cubicBezTo>
                    <a:pt x="0" y="67691"/>
                    <a:pt x="2032" y="69723"/>
                    <a:pt x="4572" y="69723"/>
                  </a:cubicBezTo>
                  <a:lnTo>
                    <a:pt x="996950" y="69723"/>
                  </a:lnTo>
                  <a:cubicBezTo>
                    <a:pt x="999363" y="69723"/>
                    <a:pt x="1001522" y="67691"/>
                    <a:pt x="1001522" y="65278"/>
                  </a:cubicBezTo>
                  <a:lnTo>
                    <a:pt x="1001522" y="4445"/>
                  </a:lnTo>
                  <a:cubicBezTo>
                    <a:pt x="1001522" y="2032"/>
                    <a:pt x="999363" y="0"/>
                    <a:pt x="996950" y="0"/>
                  </a:cubicBezTo>
                </a:path>
              </a:pathLst>
            </a:custGeom>
            <a:solidFill>
              <a:srgbClr val="FFFFFF"/>
            </a:solidFill>
          </p:spPr>
        </p:sp>
        <p:sp>
          <p:nvSpPr>
            <p:cNvPr id="31" name="Freeform 31"/>
            <p:cNvSpPr/>
            <p:nvPr/>
          </p:nvSpPr>
          <p:spPr>
            <a:xfrm>
              <a:off x="1214120" y="1248283"/>
              <a:ext cx="337058" cy="89281"/>
            </a:xfrm>
            <a:custGeom>
              <a:avLst/>
              <a:gdLst/>
              <a:ahLst/>
              <a:cxnLst/>
              <a:rect l="l" t="t" r="r" b="b"/>
              <a:pathLst>
                <a:path w="337058" h="89281">
                  <a:moveTo>
                    <a:pt x="168148" y="32385"/>
                  </a:moveTo>
                  <a:cubicBezTo>
                    <a:pt x="155702" y="22733"/>
                    <a:pt x="122682" y="0"/>
                    <a:pt x="82296" y="0"/>
                  </a:cubicBezTo>
                  <a:cubicBezTo>
                    <a:pt x="53467" y="0"/>
                    <a:pt x="26543" y="11430"/>
                    <a:pt x="2667" y="33909"/>
                  </a:cubicBezTo>
                  <a:lnTo>
                    <a:pt x="0" y="37719"/>
                  </a:lnTo>
                  <a:lnTo>
                    <a:pt x="0" y="45466"/>
                  </a:lnTo>
                  <a:lnTo>
                    <a:pt x="889" y="50546"/>
                  </a:lnTo>
                  <a:lnTo>
                    <a:pt x="7239" y="54483"/>
                  </a:lnTo>
                  <a:lnTo>
                    <a:pt x="11049" y="53594"/>
                  </a:lnTo>
                  <a:lnTo>
                    <a:pt x="15240" y="51689"/>
                  </a:lnTo>
                  <a:cubicBezTo>
                    <a:pt x="21844" y="46736"/>
                    <a:pt x="36068" y="42037"/>
                    <a:pt x="56388" y="42037"/>
                  </a:cubicBezTo>
                  <a:cubicBezTo>
                    <a:pt x="77470" y="42037"/>
                    <a:pt x="118745" y="47625"/>
                    <a:pt x="158623" y="84836"/>
                  </a:cubicBezTo>
                  <a:lnTo>
                    <a:pt x="159512" y="85725"/>
                  </a:lnTo>
                  <a:lnTo>
                    <a:pt x="164846" y="89281"/>
                  </a:lnTo>
                  <a:lnTo>
                    <a:pt x="174498" y="88011"/>
                  </a:lnTo>
                  <a:lnTo>
                    <a:pt x="177292" y="84963"/>
                  </a:lnTo>
                  <a:cubicBezTo>
                    <a:pt x="217424" y="47625"/>
                    <a:pt x="258699" y="42037"/>
                    <a:pt x="279654" y="42037"/>
                  </a:cubicBezTo>
                  <a:cubicBezTo>
                    <a:pt x="300101" y="42037"/>
                    <a:pt x="314325" y="46863"/>
                    <a:pt x="319532" y="50292"/>
                  </a:cubicBezTo>
                  <a:lnTo>
                    <a:pt x="322707" y="52832"/>
                  </a:lnTo>
                  <a:lnTo>
                    <a:pt x="328422" y="54483"/>
                  </a:lnTo>
                  <a:lnTo>
                    <a:pt x="337058" y="49530"/>
                  </a:lnTo>
                  <a:lnTo>
                    <a:pt x="337058" y="40894"/>
                  </a:lnTo>
                  <a:lnTo>
                    <a:pt x="336042" y="36322"/>
                  </a:lnTo>
                  <a:cubicBezTo>
                    <a:pt x="310134" y="11684"/>
                    <a:pt x="282956" y="0"/>
                    <a:pt x="253746" y="0"/>
                  </a:cubicBezTo>
                  <a:cubicBezTo>
                    <a:pt x="213741" y="0"/>
                    <a:pt x="180848" y="22352"/>
                    <a:pt x="168021" y="32385"/>
                  </a:cubicBezTo>
                </a:path>
              </a:pathLst>
            </a:custGeom>
            <a:solidFill>
              <a:srgbClr val="FFFFFF"/>
            </a:solidFill>
          </p:spPr>
        </p:sp>
        <p:sp>
          <p:nvSpPr>
            <p:cNvPr id="32" name="Freeform 32"/>
            <p:cNvSpPr/>
            <p:nvPr/>
          </p:nvSpPr>
          <p:spPr>
            <a:xfrm>
              <a:off x="1315085" y="875792"/>
              <a:ext cx="214122" cy="86868"/>
            </a:xfrm>
            <a:custGeom>
              <a:avLst/>
              <a:gdLst/>
              <a:ahLst/>
              <a:cxnLst/>
              <a:rect l="l" t="t" r="r" b="b"/>
              <a:pathLst>
                <a:path w="214122" h="86868">
                  <a:moveTo>
                    <a:pt x="5588" y="9271"/>
                  </a:moveTo>
                  <a:lnTo>
                    <a:pt x="1905" y="12192"/>
                  </a:lnTo>
                  <a:lnTo>
                    <a:pt x="254" y="17780"/>
                  </a:lnTo>
                  <a:lnTo>
                    <a:pt x="0" y="23114"/>
                  </a:lnTo>
                  <a:lnTo>
                    <a:pt x="5334" y="28448"/>
                  </a:lnTo>
                  <a:lnTo>
                    <a:pt x="8636" y="28702"/>
                  </a:lnTo>
                  <a:lnTo>
                    <a:pt x="12192" y="28194"/>
                  </a:lnTo>
                  <a:lnTo>
                    <a:pt x="16383" y="26670"/>
                  </a:lnTo>
                  <a:cubicBezTo>
                    <a:pt x="24130" y="26670"/>
                    <a:pt x="64135" y="28067"/>
                    <a:pt x="90551" y="73025"/>
                  </a:cubicBezTo>
                  <a:lnTo>
                    <a:pt x="90932" y="73660"/>
                  </a:lnTo>
                  <a:lnTo>
                    <a:pt x="94615" y="78105"/>
                  </a:lnTo>
                  <a:lnTo>
                    <a:pt x="99568" y="79248"/>
                  </a:lnTo>
                  <a:lnTo>
                    <a:pt x="104140" y="78740"/>
                  </a:lnTo>
                  <a:lnTo>
                    <a:pt x="106172" y="77724"/>
                  </a:lnTo>
                  <a:cubicBezTo>
                    <a:pt x="120650" y="70485"/>
                    <a:pt x="135636" y="66802"/>
                    <a:pt x="150495" y="66802"/>
                  </a:cubicBezTo>
                  <a:cubicBezTo>
                    <a:pt x="175514" y="66802"/>
                    <a:pt x="191897" y="77089"/>
                    <a:pt x="195707" y="81280"/>
                  </a:cubicBezTo>
                  <a:lnTo>
                    <a:pt x="197739" y="83947"/>
                  </a:lnTo>
                  <a:lnTo>
                    <a:pt x="201422" y="86233"/>
                  </a:lnTo>
                  <a:lnTo>
                    <a:pt x="203327" y="86741"/>
                  </a:lnTo>
                  <a:lnTo>
                    <a:pt x="204470" y="86868"/>
                  </a:lnTo>
                  <a:lnTo>
                    <a:pt x="207391" y="86487"/>
                  </a:lnTo>
                  <a:lnTo>
                    <a:pt x="212217" y="82931"/>
                  </a:lnTo>
                  <a:lnTo>
                    <a:pt x="213741" y="77851"/>
                  </a:lnTo>
                  <a:lnTo>
                    <a:pt x="214122" y="76327"/>
                  </a:lnTo>
                  <a:lnTo>
                    <a:pt x="213741" y="72390"/>
                  </a:lnTo>
                  <a:cubicBezTo>
                    <a:pt x="193675" y="37719"/>
                    <a:pt x="165735" y="30734"/>
                    <a:pt x="145669" y="30734"/>
                  </a:cubicBezTo>
                  <a:cubicBezTo>
                    <a:pt x="130683" y="30734"/>
                    <a:pt x="117602" y="34544"/>
                    <a:pt x="109982" y="37465"/>
                  </a:cubicBezTo>
                  <a:cubicBezTo>
                    <a:pt x="100838" y="25273"/>
                    <a:pt x="77851" y="0"/>
                    <a:pt x="43053" y="0"/>
                  </a:cubicBezTo>
                  <a:cubicBezTo>
                    <a:pt x="30861" y="0"/>
                    <a:pt x="18288" y="3175"/>
                    <a:pt x="5842" y="9398"/>
                  </a:cubicBezTo>
                </a:path>
              </a:pathLst>
            </a:custGeom>
            <a:solidFill>
              <a:srgbClr val="FFFFFF"/>
            </a:solidFill>
          </p:spPr>
        </p:sp>
        <p:sp>
          <p:nvSpPr>
            <p:cNvPr id="33" name="Freeform 33"/>
            <p:cNvSpPr/>
            <p:nvPr/>
          </p:nvSpPr>
          <p:spPr>
            <a:xfrm>
              <a:off x="1110742" y="990092"/>
              <a:ext cx="280289" cy="81026"/>
            </a:xfrm>
            <a:custGeom>
              <a:avLst/>
              <a:gdLst/>
              <a:ahLst/>
              <a:cxnLst/>
              <a:rect l="l" t="t" r="r" b="b"/>
              <a:pathLst>
                <a:path w="280289" h="81026">
                  <a:moveTo>
                    <a:pt x="254" y="47625"/>
                  </a:moveTo>
                  <a:lnTo>
                    <a:pt x="508" y="52070"/>
                  </a:lnTo>
                  <a:lnTo>
                    <a:pt x="2159" y="57277"/>
                  </a:lnTo>
                  <a:lnTo>
                    <a:pt x="9017" y="60452"/>
                  </a:lnTo>
                  <a:lnTo>
                    <a:pt x="12192" y="59563"/>
                  </a:lnTo>
                  <a:lnTo>
                    <a:pt x="15748" y="57658"/>
                  </a:lnTo>
                  <a:cubicBezTo>
                    <a:pt x="21082" y="53213"/>
                    <a:pt x="34671" y="47625"/>
                    <a:pt x="54737" y="47625"/>
                  </a:cubicBezTo>
                  <a:cubicBezTo>
                    <a:pt x="74041" y="47625"/>
                    <a:pt x="103378" y="52705"/>
                    <a:pt x="133223" y="77343"/>
                  </a:cubicBezTo>
                  <a:lnTo>
                    <a:pt x="133858" y="78105"/>
                  </a:lnTo>
                  <a:lnTo>
                    <a:pt x="138684" y="81026"/>
                  </a:lnTo>
                  <a:lnTo>
                    <a:pt x="142240" y="81026"/>
                  </a:lnTo>
                  <a:lnTo>
                    <a:pt x="148209" y="79375"/>
                  </a:lnTo>
                  <a:lnTo>
                    <a:pt x="150622" y="76581"/>
                  </a:lnTo>
                  <a:cubicBezTo>
                    <a:pt x="183642" y="41529"/>
                    <a:pt x="219329" y="36322"/>
                    <a:pt x="237617" y="36322"/>
                  </a:cubicBezTo>
                  <a:cubicBezTo>
                    <a:pt x="250698" y="36322"/>
                    <a:pt x="259842" y="38989"/>
                    <a:pt x="263525" y="41021"/>
                  </a:cubicBezTo>
                  <a:lnTo>
                    <a:pt x="266573" y="43180"/>
                  </a:lnTo>
                  <a:lnTo>
                    <a:pt x="270764" y="44196"/>
                  </a:lnTo>
                  <a:lnTo>
                    <a:pt x="273812" y="43688"/>
                  </a:lnTo>
                  <a:lnTo>
                    <a:pt x="280289" y="38735"/>
                  </a:lnTo>
                  <a:lnTo>
                    <a:pt x="279781" y="30988"/>
                  </a:lnTo>
                  <a:lnTo>
                    <a:pt x="278511" y="26543"/>
                  </a:lnTo>
                  <a:cubicBezTo>
                    <a:pt x="257048" y="8382"/>
                    <a:pt x="235712" y="0"/>
                    <a:pt x="213233" y="0"/>
                  </a:cubicBezTo>
                  <a:cubicBezTo>
                    <a:pt x="178308" y="0"/>
                    <a:pt x="150495" y="20574"/>
                    <a:pt x="138938" y="30734"/>
                  </a:cubicBezTo>
                  <a:cubicBezTo>
                    <a:pt x="128397" y="23495"/>
                    <a:pt x="102743" y="8763"/>
                    <a:pt x="72771" y="8763"/>
                  </a:cubicBezTo>
                  <a:cubicBezTo>
                    <a:pt x="46355" y="8763"/>
                    <a:pt x="22733" y="19685"/>
                    <a:pt x="2413" y="41275"/>
                  </a:cubicBezTo>
                  <a:lnTo>
                    <a:pt x="0" y="45339"/>
                  </a:lnTo>
                </a:path>
              </a:pathLst>
            </a:custGeom>
            <a:solidFill>
              <a:srgbClr val="FFFFFF"/>
            </a:solidFill>
          </p:spPr>
        </p:sp>
        <p:sp>
          <p:nvSpPr>
            <p:cNvPr id="34" name="Freeform 34"/>
            <p:cNvSpPr/>
            <p:nvPr/>
          </p:nvSpPr>
          <p:spPr>
            <a:xfrm>
              <a:off x="608584" y="875792"/>
              <a:ext cx="517906" cy="530352"/>
            </a:xfrm>
            <a:custGeom>
              <a:avLst/>
              <a:gdLst/>
              <a:ahLst/>
              <a:cxnLst/>
              <a:rect l="l" t="t" r="r" b="b"/>
              <a:pathLst>
                <a:path w="517906" h="530352">
                  <a:moveTo>
                    <a:pt x="254" y="241681"/>
                  </a:moveTo>
                  <a:cubicBezTo>
                    <a:pt x="254" y="182245"/>
                    <a:pt x="48387" y="134112"/>
                    <a:pt x="107823" y="134112"/>
                  </a:cubicBezTo>
                  <a:lnTo>
                    <a:pt x="112395" y="134366"/>
                  </a:lnTo>
                  <a:cubicBezTo>
                    <a:pt x="120396" y="59309"/>
                    <a:pt x="183007" y="0"/>
                    <a:pt x="259715" y="0"/>
                  </a:cubicBezTo>
                  <a:cubicBezTo>
                    <a:pt x="340106" y="0"/>
                    <a:pt x="405257" y="65151"/>
                    <a:pt x="405257" y="145542"/>
                  </a:cubicBezTo>
                  <a:cubicBezTo>
                    <a:pt x="405257" y="168275"/>
                    <a:pt x="399923" y="189738"/>
                    <a:pt x="390525" y="208915"/>
                  </a:cubicBezTo>
                  <a:cubicBezTo>
                    <a:pt x="463423" y="225044"/>
                    <a:pt x="517906" y="289941"/>
                    <a:pt x="517906" y="367665"/>
                  </a:cubicBezTo>
                  <a:cubicBezTo>
                    <a:pt x="517906" y="457454"/>
                    <a:pt x="445008" y="530352"/>
                    <a:pt x="355219" y="530352"/>
                  </a:cubicBezTo>
                  <a:cubicBezTo>
                    <a:pt x="348615" y="530352"/>
                    <a:pt x="138049" y="529082"/>
                    <a:pt x="138049" y="529082"/>
                  </a:cubicBezTo>
                  <a:cubicBezTo>
                    <a:pt x="74422" y="529082"/>
                    <a:pt x="22860" y="477520"/>
                    <a:pt x="22860" y="413893"/>
                  </a:cubicBezTo>
                  <a:cubicBezTo>
                    <a:pt x="22860" y="383286"/>
                    <a:pt x="34798" y="355600"/>
                    <a:pt x="54229" y="335026"/>
                  </a:cubicBezTo>
                  <a:cubicBezTo>
                    <a:pt x="21844" y="316484"/>
                    <a:pt x="0" y="281686"/>
                    <a:pt x="0" y="241681"/>
                  </a:cubicBezTo>
                </a:path>
              </a:pathLst>
            </a:custGeom>
            <a:solidFill>
              <a:srgbClr val="FFFFFF"/>
            </a:solidFill>
          </p:spPr>
        </p:sp>
        <p:sp>
          <p:nvSpPr>
            <p:cNvPr id="35" name="Freeform 35"/>
            <p:cNvSpPr/>
            <p:nvPr/>
          </p:nvSpPr>
          <p:spPr>
            <a:xfrm>
              <a:off x="716788" y="234696"/>
              <a:ext cx="61595" cy="166878"/>
            </a:xfrm>
            <a:custGeom>
              <a:avLst/>
              <a:gdLst/>
              <a:ahLst/>
              <a:cxnLst/>
              <a:rect l="l" t="t" r="r" b="b"/>
              <a:pathLst>
                <a:path w="61595" h="166878">
                  <a:moveTo>
                    <a:pt x="0" y="0"/>
                  </a:moveTo>
                  <a:lnTo>
                    <a:pt x="28067" y="0"/>
                  </a:lnTo>
                  <a:lnTo>
                    <a:pt x="28067" y="144018"/>
                  </a:lnTo>
                  <a:lnTo>
                    <a:pt x="61595" y="144018"/>
                  </a:lnTo>
                  <a:lnTo>
                    <a:pt x="61595" y="166878"/>
                  </a:lnTo>
                  <a:lnTo>
                    <a:pt x="0" y="166878"/>
                  </a:lnTo>
                  <a:close/>
                </a:path>
              </a:pathLst>
            </a:custGeom>
            <a:solidFill>
              <a:srgbClr val="FFFFFF"/>
            </a:solidFill>
          </p:spPr>
        </p:sp>
        <p:sp>
          <p:nvSpPr>
            <p:cNvPr id="36" name="Freeform 36"/>
            <p:cNvSpPr/>
            <p:nvPr/>
          </p:nvSpPr>
          <p:spPr>
            <a:xfrm>
              <a:off x="793750" y="234696"/>
              <a:ext cx="28067" cy="167005"/>
            </a:xfrm>
            <a:custGeom>
              <a:avLst/>
              <a:gdLst/>
              <a:ahLst/>
              <a:cxnLst/>
              <a:rect l="l" t="t" r="r" b="b"/>
              <a:pathLst>
                <a:path w="28067" h="167005">
                  <a:moveTo>
                    <a:pt x="0" y="0"/>
                  </a:moveTo>
                  <a:lnTo>
                    <a:pt x="28067" y="0"/>
                  </a:lnTo>
                  <a:lnTo>
                    <a:pt x="28067" y="167005"/>
                  </a:lnTo>
                  <a:lnTo>
                    <a:pt x="0" y="167005"/>
                  </a:lnTo>
                  <a:close/>
                </a:path>
              </a:pathLst>
            </a:custGeom>
            <a:solidFill>
              <a:srgbClr val="FFFFFF"/>
            </a:solidFill>
          </p:spPr>
        </p:sp>
        <p:sp>
          <p:nvSpPr>
            <p:cNvPr id="37" name="Freeform 37"/>
            <p:cNvSpPr/>
            <p:nvPr/>
          </p:nvSpPr>
          <p:spPr>
            <a:xfrm>
              <a:off x="840486" y="234696"/>
              <a:ext cx="65786" cy="166878"/>
            </a:xfrm>
            <a:custGeom>
              <a:avLst/>
              <a:gdLst/>
              <a:ahLst/>
              <a:cxnLst/>
              <a:rect l="l" t="t" r="r" b="b"/>
              <a:pathLst>
                <a:path w="65786" h="166878">
                  <a:moveTo>
                    <a:pt x="0" y="0"/>
                  </a:moveTo>
                  <a:lnTo>
                    <a:pt x="65786" y="0"/>
                  </a:lnTo>
                  <a:lnTo>
                    <a:pt x="65786" y="22860"/>
                  </a:lnTo>
                  <a:lnTo>
                    <a:pt x="28067" y="22860"/>
                  </a:lnTo>
                  <a:lnTo>
                    <a:pt x="28067" y="70612"/>
                  </a:lnTo>
                  <a:lnTo>
                    <a:pt x="56134" y="70612"/>
                  </a:lnTo>
                  <a:lnTo>
                    <a:pt x="56134" y="93218"/>
                  </a:lnTo>
                  <a:lnTo>
                    <a:pt x="28067" y="93218"/>
                  </a:lnTo>
                  <a:lnTo>
                    <a:pt x="28067" y="166878"/>
                  </a:lnTo>
                  <a:lnTo>
                    <a:pt x="0" y="166878"/>
                  </a:lnTo>
                  <a:close/>
                </a:path>
              </a:pathLst>
            </a:custGeom>
            <a:solidFill>
              <a:srgbClr val="FFFFFF"/>
            </a:solidFill>
          </p:spPr>
        </p:sp>
        <p:sp>
          <p:nvSpPr>
            <p:cNvPr id="38" name="Freeform 38"/>
            <p:cNvSpPr/>
            <p:nvPr/>
          </p:nvSpPr>
          <p:spPr>
            <a:xfrm>
              <a:off x="920877" y="234696"/>
              <a:ext cx="67056" cy="166751"/>
            </a:xfrm>
            <a:custGeom>
              <a:avLst/>
              <a:gdLst/>
              <a:ahLst/>
              <a:cxnLst/>
              <a:rect l="l" t="t" r="r" b="b"/>
              <a:pathLst>
                <a:path w="67056" h="166751">
                  <a:moveTo>
                    <a:pt x="0" y="0"/>
                  </a:moveTo>
                  <a:lnTo>
                    <a:pt x="67056" y="0"/>
                  </a:lnTo>
                  <a:lnTo>
                    <a:pt x="67056" y="22860"/>
                  </a:lnTo>
                  <a:lnTo>
                    <a:pt x="28067" y="22860"/>
                  </a:lnTo>
                  <a:lnTo>
                    <a:pt x="28067" y="70612"/>
                  </a:lnTo>
                  <a:lnTo>
                    <a:pt x="55880" y="70612"/>
                  </a:lnTo>
                  <a:lnTo>
                    <a:pt x="55880" y="93218"/>
                  </a:lnTo>
                  <a:lnTo>
                    <a:pt x="28067" y="93218"/>
                  </a:lnTo>
                  <a:lnTo>
                    <a:pt x="28067" y="143891"/>
                  </a:lnTo>
                  <a:lnTo>
                    <a:pt x="66929" y="143891"/>
                  </a:lnTo>
                  <a:lnTo>
                    <a:pt x="66929" y="166751"/>
                  </a:lnTo>
                  <a:lnTo>
                    <a:pt x="0" y="166751"/>
                  </a:lnTo>
                  <a:close/>
                </a:path>
              </a:pathLst>
            </a:custGeom>
            <a:solidFill>
              <a:srgbClr val="FFFFFF"/>
            </a:solidFill>
          </p:spPr>
        </p:sp>
        <p:sp>
          <p:nvSpPr>
            <p:cNvPr id="39" name="Freeform 39"/>
            <p:cNvSpPr/>
            <p:nvPr/>
          </p:nvSpPr>
          <p:spPr>
            <a:xfrm>
              <a:off x="716661" y="478028"/>
              <a:ext cx="85090" cy="170942"/>
            </a:xfrm>
            <a:custGeom>
              <a:avLst/>
              <a:gdLst/>
              <a:ahLst/>
              <a:cxnLst/>
              <a:rect l="l" t="t" r="r" b="b"/>
              <a:pathLst>
                <a:path w="85090" h="170942">
                  <a:moveTo>
                    <a:pt x="56896" y="130302"/>
                  </a:moveTo>
                  <a:lnTo>
                    <a:pt x="56896" y="40767"/>
                  </a:lnTo>
                  <a:cubicBezTo>
                    <a:pt x="56896" y="30734"/>
                    <a:pt x="52451" y="23495"/>
                    <a:pt x="42418" y="23495"/>
                  </a:cubicBezTo>
                  <a:lnTo>
                    <a:pt x="28194" y="30607"/>
                  </a:lnTo>
                  <a:lnTo>
                    <a:pt x="28194" y="130302"/>
                  </a:lnTo>
                  <a:cubicBezTo>
                    <a:pt x="28194" y="140335"/>
                    <a:pt x="32639" y="147574"/>
                    <a:pt x="42418" y="147574"/>
                  </a:cubicBezTo>
                  <a:lnTo>
                    <a:pt x="56896" y="140462"/>
                  </a:lnTo>
                  <a:moveTo>
                    <a:pt x="0" y="125984"/>
                  </a:moveTo>
                  <a:lnTo>
                    <a:pt x="0" y="45085"/>
                  </a:lnTo>
                  <a:cubicBezTo>
                    <a:pt x="0" y="18923"/>
                    <a:pt x="12827" y="0"/>
                    <a:pt x="42418" y="0"/>
                  </a:cubicBezTo>
                  <a:cubicBezTo>
                    <a:pt x="72263" y="0"/>
                    <a:pt x="85090" y="18923"/>
                    <a:pt x="85090" y="45085"/>
                  </a:cubicBezTo>
                  <a:lnTo>
                    <a:pt x="85090" y="125857"/>
                  </a:lnTo>
                  <a:cubicBezTo>
                    <a:pt x="85090" y="151765"/>
                    <a:pt x="72263" y="170942"/>
                    <a:pt x="42418" y="170942"/>
                  </a:cubicBezTo>
                  <a:cubicBezTo>
                    <a:pt x="12827" y="170942"/>
                    <a:pt x="0" y="151765"/>
                    <a:pt x="0" y="125857"/>
                  </a:cubicBezTo>
                </a:path>
              </a:pathLst>
            </a:custGeom>
            <a:solidFill>
              <a:srgbClr val="FFFFFF"/>
            </a:solidFill>
          </p:spPr>
        </p:sp>
        <p:sp>
          <p:nvSpPr>
            <p:cNvPr id="40" name="Freeform 40"/>
            <p:cNvSpPr/>
            <p:nvPr/>
          </p:nvSpPr>
          <p:spPr>
            <a:xfrm>
              <a:off x="817118" y="480060"/>
              <a:ext cx="81153" cy="167005"/>
            </a:xfrm>
            <a:custGeom>
              <a:avLst/>
              <a:gdLst/>
              <a:ahLst/>
              <a:cxnLst/>
              <a:rect l="l" t="t" r="r" b="b"/>
              <a:pathLst>
                <a:path w="81153" h="167005">
                  <a:moveTo>
                    <a:pt x="23622" y="62103"/>
                  </a:moveTo>
                  <a:lnTo>
                    <a:pt x="23622" y="167005"/>
                  </a:lnTo>
                  <a:lnTo>
                    <a:pt x="0" y="167005"/>
                  </a:lnTo>
                  <a:lnTo>
                    <a:pt x="0" y="0"/>
                  </a:lnTo>
                  <a:lnTo>
                    <a:pt x="27559" y="0"/>
                  </a:lnTo>
                  <a:lnTo>
                    <a:pt x="57785" y="95758"/>
                  </a:lnTo>
                  <a:lnTo>
                    <a:pt x="57785" y="0"/>
                  </a:lnTo>
                  <a:lnTo>
                    <a:pt x="81153" y="0"/>
                  </a:lnTo>
                  <a:lnTo>
                    <a:pt x="81153" y="167005"/>
                  </a:lnTo>
                  <a:lnTo>
                    <a:pt x="56642" y="167005"/>
                  </a:lnTo>
                  <a:close/>
                </a:path>
              </a:pathLst>
            </a:custGeom>
            <a:solidFill>
              <a:srgbClr val="FFFFFF"/>
            </a:solidFill>
          </p:spPr>
        </p:sp>
        <p:sp>
          <p:nvSpPr>
            <p:cNvPr id="41" name="Freeform 41"/>
            <p:cNvSpPr/>
            <p:nvPr/>
          </p:nvSpPr>
          <p:spPr>
            <a:xfrm>
              <a:off x="959104" y="480060"/>
              <a:ext cx="61595" cy="167005"/>
            </a:xfrm>
            <a:custGeom>
              <a:avLst/>
              <a:gdLst/>
              <a:ahLst/>
              <a:cxnLst/>
              <a:rect l="l" t="t" r="r" b="b"/>
              <a:pathLst>
                <a:path w="61595" h="167005">
                  <a:moveTo>
                    <a:pt x="0" y="0"/>
                  </a:moveTo>
                  <a:lnTo>
                    <a:pt x="28067" y="0"/>
                  </a:lnTo>
                  <a:lnTo>
                    <a:pt x="28067" y="144145"/>
                  </a:lnTo>
                  <a:lnTo>
                    <a:pt x="61595" y="144145"/>
                  </a:lnTo>
                  <a:lnTo>
                    <a:pt x="61595" y="167005"/>
                  </a:lnTo>
                  <a:lnTo>
                    <a:pt x="0" y="167005"/>
                  </a:lnTo>
                  <a:close/>
                </a:path>
              </a:pathLst>
            </a:custGeom>
            <a:solidFill>
              <a:srgbClr val="FFFFFF"/>
            </a:solidFill>
          </p:spPr>
        </p:sp>
        <p:sp>
          <p:nvSpPr>
            <p:cNvPr id="42" name="Freeform 42"/>
            <p:cNvSpPr/>
            <p:nvPr/>
          </p:nvSpPr>
          <p:spPr>
            <a:xfrm>
              <a:off x="1028319" y="480060"/>
              <a:ext cx="95250" cy="167005"/>
            </a:xfrm>
            <a:custGeom>
              <a:avLst/>
              <a:gdLst/>
              <a:ahLst/>
              <a:cxnLst/>
              <a:rect l="l" t="t" r="r" b="b"/>
              <a:pathLst>
                <a:path w="95250" h="167005">
                  <a:moveTo>
                    <a:pt x="35179" y="114046"/>
                  </a:moveTo>
                  <a:lnTo>
                    <a:pt x="57658" y="114046"/>
                  </a:lnTo>
                  <a:lnTo>
                    <a:pt x="46609" y="47117"/>
                  </a:lnTo>
                  <a:lnTo>
                    <a:pt x="46355" y="47117"/>
                  </a:lnTo>
                  <a:close/>
                  <a:moveTo>
                    <a:pt x="0" y="167005"/>
                  </a:moveTo>
                  <a:lnTo>
                    <a:pt x="31496" y="0"/>
                  </a:lnTo>
                  <a:lnTo>
                    <a:pt x="63500" y="0"/>
                  </a:lnTo>
                  <a:lnTo>
                    <a:pt x="95250" y="167005"/>
                  </a:lnTo>
                  <a:lnTo>
                    <a:pt x="66421" y="167005"/>
                  </a:lnTo>
                  <a:lnTo>
                    <a:pt x="61214" y="136525"/>
                  </a:lnTo>
                  <a:lnTo>
                    <a:pt x="31496" y="136525"/>
                  </a:lnTo>
                  <a:lnTo>
                    <a:pt x="26543" y="167005"/>
                  </a:lnTo>
                  <a:close/>
                </a:path>
              </a:pathLst>
            </a:custGeom>
            <a:solidFill>
              <a:srgbClr val="FFFFFF"/>
            </a:solidFill>
          </p:spPr>
        </p:sp>
        <p:sp>
          <p:nvSpPr>
            <p:cNvPr id="43" name="Freeform 43"/>
            <p:cNvSpPr/>
            <p:nvPr/>
          </p:nvSpPr>
          <p:spPr>
            <a:xfrm>
              <a:off x="1134999" y="480060"/>
              <a:ext cx="81153" cy="167005"/>
            </a:xfrm>
            <a:custGeom>
              <a:avLst/>
              <a:gdLst/>
              <a:ahLst/>
              <a:cxnLst/>
              <a:rect l="l" t="t" r="r" b="b"/>
              <a:pathLst>
                <a:path w="81153" h="167005">
                  <a:moveTo>
                    <a:pt x="23622" y="62103"/>
                  </a:moveTo>
                  <a:lnTo>
                    <a:pt x="23622" y="167005"/>
                  </a:lnTo>
                  <a:lnTo>
                    <a:pt x="0" y="167005"/>
                  </a:lnTo>
                  <a:lnTo>
                    <a:pt x="0" y="0"/>
                  </a:lnTo>
                  <a:lnTo>
                    <a:pt x="27559" y="0"/>
                  </a:lnTo>
                  <a:lnTo>
                    <a:pt x="57785" y="95758"/>
                  </a:lnTo>
                  <a:lnTo>
                    <a:pt x="57785" y="0"/>
                  </a:lnTo>
                  <a:lnTo>
                    <a:pt x="81153" y="0"/>
                  </a:lnTo>
                  <a:lnTo>
                    <a:pt x="81153" y="167005"/>
                  </a:lnTo>
                  <a:lnTo>
                    <a:pt x="56642" y="167005"/>
                  </a:lnTo>
                  <a:close/>
                </a:path>
              </a:pathLst>
            </a:custGeom>
            <a:solidFill>
              <a:srgbClr val="FFFFFF"/>
            </a:solidFill>
          </p:spPr>
        </p:sp>
        <p:sp>
          <p:nvSpPr>
            <p:cNvPr id="44" name="Freeform 44"/>
            <p:cNvSpPr/>
            <p:nvPr/>
          </p:nvSpPr>
          <p:spPr>
            <a:xfrm>
              <a:off x="1234186" y="480060"/>
              <a:ext cx="84074" cy="167005"/>
            </a:xfrm>
            <a:custGeom>
              <a:avLst/>
              <a:gdLst/>
              <a:ahLst/>
              <a:cxnLst/>
              <a:rect l="l" t="t" r="r" b="b"/>
              <a:pathLst>
                <a:path w="84074" h="167005">
                  <a:moveTo>
                    <a:pt x="40005" y="144145"/>
                  </a:moveTo>
                  <a:lnTo>
                    <a:pt x="56007" y="137287"/>
                  </a:lnTo>
                  <a:lnTo>
                    <a:pt x="56007" y="39624"/>
                  </a:lnTo>
                  <a:cubicBezTo>
                    <a:pt x="56007" y="29718"/>
                    <a:pt x="51562" y="22860"/>
                    <a:pt x="40005" y="22860"/>
                  </a:cubicBezTo>
                  <a:lnTo>
                    <a:pt x="28194" y="22860"/>
                  </a:lnTo>
                  <a:lnTo>
                    <a:pt x="28194" y="144018"/>
                  </a:lnTo>
                  <a:close/>
                  <a:moveTo>
                    <a:pt x="84074" y="44831"/>
                  </a:moveTo>
                  <a:lnTo>
                    <a:pt x="84074" y="122174"/>
                  </a:lnTo>
                  <a:cubicBezTo>
                    <a:pt x="84074" y="147828"/>
                    <a:pt x="73533" y="167005"/>
                    <a:pt x="43434" y="167005"/>
                  </a:cubicBezTo>
                  <a:lnTo>
                    <a:pt x="0" y="167005"/>
                  </a:lnTo>
                  <a:lnTo>
                    <a:pt x="0" y="0"/>
                  </a:lnTo>
                  <a:lnTo>
                    <a:pt x="43307" y="0"/>
                  </a:lnTo>
                  <a:cubicBezTo>
                    <a:pt x="73406" y="0"/>
                    <a:pt x="83947" y="18923"/>
                    <a:pt x="83947" y="44831"/>
                  </a:cubicBezTo>
                </a:path>
              </a:pathLst>
            </a:custGeom>
            <a:solidFill>
              <a:srgbClr val="FFFFFF"/>
            </a:solidFill>
          </p:spPr>
        </p:sp>
      </p:grpSp>
      <p:sp>
        <p:nvSpPr>
          <p:cNvPr id="45" name="Freeform 45"/>
          <p:cNvSpPr/>
          <p:nvPr/>
        </p:nvSpPr>
        <p:spPr>
          <a:xfrm>
            <a:off x="6933250" y="2319879"/>
            <a:ext cx="2154644" cy="2154710"/>
          </a:xfrm>
          <a:custGeom>
            <a:avLst/>
            <a:gdLst/>
            <a:ahLst/>
            <a:cxnLst/>
            <a:rect l="l" t="t" r="r" b="b"/>
            <a:pathLst>
              <a:path w="2154644" h="2154710">
                <a:moveTo>
                  <a:pt x="0" y="0"/>
                </a:moveTo>
                <a:lnTo>
                  <a:pt x="2154644" y="0"/>
                </a:lnTo>
                <a:lnTo>
                  <a:pt x="2154644" y="2154711"/>
                </a:lnTo>
                <a:lnTo>
                  <a:pt x="0" y="21547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6" name="Freeform 46"/>
          <p:cNvSpPr/>
          <p:nvPr/>
        </p:nvSpPr>
        <p:spPr>
          <a:xfrm>
            <a:off x="6933883" y="4558399"/>
            <a:ext cx="2154748" cy="2154796"/>
          </a:xfrm>
          <a:custGeom>
            <a:avLst/>
            <a:gdLst/>
            <a:ahLst/>
            <a:cxnLst/>
            <a:rect l="l" t="t" r="r" b="b"/>
            <a:pathLst>
              <a:path w="2154748" h="2154796">
                <a:moveTo>
                  <a:pt x="0" y="0"/>
                </a:moveTo>
                <a:lnTo>
                  <a:pt x="2154749" y="0"/>
                </a:lnTo>
                <a:lnTo>
                  <a:pt x="2154749" y="2154795"/>
                </a:lnTo>
                <a:lnTo>
                  <a:pt x="0" y="21547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7" name="Freeform 47"/>
          <p:cNvSpPr/>
          <p:nvPr/>
        </p:nvSpPr>
        <p:spPr>
          <a:xfrm>
            <a:off x="9167032" y="4558399"/>
            <a:ext cx="2154748" cy="2154814"/>
          </a:xfrm>
          <a:custGeom>
            <a:avLst/>
            <a:gdLst/>
            <a:ahLst/>
            <a:cxnLst/>
            <a:rect l="l" t="t" r="r" b="b"/>
            <a:pathLst>
              <a:path w="2154748" h="2154814">
                <a:moveTo>
                  <a:pt x="0" y="0"/>
                </a:moveTo>
                <a:lnTo>
                  <a:pt x="2154749" y="0"/>
                </a:lnTo>
                <a:lnTo>
                  <a:pt x="2154749" y="2154814"/>
                </a:lnTo>
                <a:lnTo>
                  <a:pt x="0" y="215481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48" name="Group 48"/>
          <p:cNvGrpSpPr>
            <a:grpSpLocks noChangeAspect="1"/>
          </p:cNvGrpSpPr>
          <p:nvPr/>
        </p:nvGrpSpPr>
        <p:grpSpPr>
          <a:xfrm>
            <a:off x="9167032" y="2319879"/>
            <a:ext cx="2154748" cy="2154824"/>
            <a:chOff x="0" y="0"/>
            <a:chExt cx="2170709" cy="2170786"/>
          </a:xfrm>
        </p:grpSpPr>
        <p:sp>
          <p:nvSpPr>
            <p:cNvPr id="49" name="Freeform 49"/>
            <p:cNvSpPr/>
            <p:nvPr/>
          </p:nvSpPr>
          <p:spPr>
            <a:xfrm>
              <a:off x="63500" y="63500"/>
              <a:ext cx="2043684" cy="2043811"/>
            </a:xfrm>
            <a:custGeom>
              <a:avLst/>
              <a:gdLst/>
              <a:ahLst/>
              <a:cxnLst/>
              <a:rect l="l" t="t" r="r" b="b"/>
              <a:pathLst>
                <a:path w="2043684" h="2043811">
                  <a:moveTo>
                    <a:pt x="2043684" y="2043811"/>
                  </a:moveTo>
                  <a:lnTo>
                    <a:pt x="0" y="2043811"/>
                  </a:lnTo>
                  <a:lnTo>
                    <a:pt x="0" y="0"/>
                  </a:lnTo>
                  <a:lnTo>
                    <a:pt x="2043684" y="0"/>
                  </a:lnTo>
                  <a:close/>
                </a:path>
              </a:pathLst>
            </a:custGeom>
            <a:solidFill>
              <a:srgbClr val="C5192D"/>
            </a:solidFill>
          </p:spPr>
        </p:sp>
        <p:sp>
          <p:nvSpPr>
            <p:cNvPr id="50" name="Freeform 50"/>
            <p:cNvSpPr/>
            <p:nvPr/>
          </p:nvSpPr>
          <p:spPr>
            <a:xfrm>
              <a:off x="261493" y="234823"/>
              <a:ext cx="215773" cy="411988"/>
            </a:xfrm>
            <a:custGeom>
              <a:avLst/>
              <a:gdLst/>
              <a:ahLst/>
              <a:cxnLst/>
              <a:rect l="l" t="t" r="r" b="b"/>
              <a:pathLst>
                <a:path w="215773" h="411988">
                  <a:moveTo>
                    <a:pt x="60833" y="291084"/>
                  </a:moveTo>
                  <a:lnTo>
                    <a:pt x="122809" y="121539"/>
                  </a:lnTo>
                  <a:lnTo>
                    <a:pt x="123444" y="121539"/>
                  </a:lnTo>
                  <a:lnTo>
                    <a:pt x="123444" y="291084"/>
                  </a:lnTo>
                  <a:close/>
                  <a:moveTo>
                    <a:pt x="122174" y="411988"/>
                  </a:moveTo>
                  <a:lnTo>
                    <a:pt x="187833" y="411988"/>
                  </a:lnTo>
                  <a:lnTo>
                    <a:pt x="187833" y="345186"/>
                  </a:lnTo>
                  <a:lnTo>
                    <a:pt x="215773" y="345186"/>
                  </a:lnTo>
                  <a:lnTo>
                    <a:pt x="215773" y="291084"/>
                  </a:lnTo>
                  <a:lnTo>
                    <a:pt x="187833" y="291084"/>
                  </a:lnTo>
                  <a:lnTo>
                    <a:pt x="187833" y="0"/>
                  </a:lnTo>
                  <a:lnTo>
                    <a:pt x="119761" y="0"/>
                  </a:lnTo>
                  <a:lnTo>
                    <a:pt x="0" y="302641"/>
                  </a:lnTo>
                  <a:lnTo>
                    <a:pt x="0" y="345186"/>
                  </a:lnTo>
                  <a:lnTo>
                    <a:pt x="122174" y="345186"/>
                  </a:lnTo>
                  <a:close/>
                </a:path>
              </a:pathLst>
            </a:custGeom>
            <a:solidFill>
              <a:srgbClr val="FFFFFF"/>
            </a:solidFill>
          </p:spPr>
        </p:sp>
        <p:sp>
          <p:nvSpPr>
            <p:cNvPr id="51" name="Freeform 51"/>
            <p:cNvSpPr/>
            <p:nvPr/>
          </p:nvSpPr>
          <p:spPr>
            <a:xfrm>
              <a:off x="603250" y="947674"/>
              <a:ext cx="366522" cy="795274"/>
            </a:xfrm>
            <a:custGeom>
              <a:avLst/>
              <a:gdLst/>
              <a:ahLst/>
              <a:cxnLst/>
              <a:rect l="l" t="t" r="r" b="b"/>
              <a:pathLst>
                <a:path w="366522" h="795274">
                  <a:moveTo>
                    <a:pt x="366522" y="211709"/>
                  </a:moveTo>
                  <a:lnTo>
                    <a:pt x="0" y="0"/>
                  </a:lnTo>
                  <a:lnTo>
                    <a:pt x="0" y="684657"/>
                  </a:lnTo>
                  <a:lnTo>
                    <a:pt x="366522" y="795274"/>
                  </a:lnTo>
                  <a:close/>
                </a:path>
              </a:pathLst>
            </a:custGeom>
            <a:solidFill>
              <a:srgbClr val="FFFFFF"/>
            </a:solidFill>
          </p:spPr>
        </p:sp>
        <p:sp>
          <p:nvSpPr>
            <p:cNvPr id="52" name="Freeform 52"/>
            <p:cNvSpPr/>
            <p:nvPr/>
          </p:nvSpPr>
          <p:spPr>
            <a:xfrm>
              <a:off x="1010031" y="947674"/>
              <a:ext cx="368935" cy="795528"/>
            </a:xfrm>
            <a:custGeom>
              <a:avLst/>
              <a:gdLst/>
              <a:ahLst/>
              <a:cxnLst/>
              <a:rect l="l" t="t" r="r" b="b"/>
              <a:pathLst>
                <a:path w="368935" h="795528">
                  <a:moveTo>
                    <a:pt x="0" y="213106"/>
                  </a:moveTo>
                  <a:lnTo>
                    <a:pt x="0" y="795528"/>
                  </a:lnTo>
                  <a:lnTo>
                    <a:pt x="368935" y="684657"/>
                  </a:lnTo>
                  <a:lnTo>
                    <a:pt x="368935" y="0"/>
                  </a:lnTo>
                  <a:close/>
                </a:path>
              </a:pathLst>
            </a:custGeom>
            <a:solidFill>
              <a:srgbClr val="FFFFFF"/>
            </a:solidFill>
          </p:spPr>
        </p:sp>
        <p:sp>
          <p:nvSpPr>
            <p:cNvPr id="53" name="Freeform 53"/>
            <p:cNvSpPr/>
            <p:nvPr/>
          </p:nvSpPr>
          <p:spPr>
            <a:xfrm>
              <a:off x="1580007" y="886968"/>
              <a:ext cx="86741" cy="90170"/>
            </a:xfrm>
            <a:custGeom>
              <a:avLst/>
              <a:gdLst/>
              <a:ahLst/>
              <a:cxnLst/>
              <a:rect l="l" t="t" r="r" b="b"/>
              <a:pathLst>
                <a:path w="86741" h="90170">
                  <a:moveTo>
                    <a:pt x="86741" y="43434"/>
                  </a:moveTo>
                  <a:cubicBezTo>
                    <a:pt x="86741" y="19431"/>
                    <a:pt x="67310" y="0"/>
                    <a:pt x="43434" y="0"/>
                  </a:cubicBezTo>
                  <a:cubicBezTo>
                    <a:pt x="19558" y="0"/>
                    <a:pt x="0" y="19431"/>
                    <a:pt x="0" y="43434"/>
                  </a:cubicBezTo>
                  <a:lnTo>
                    <a:pt x="0" y="90170"/>
                  </a:lnTo>
                  <a:lnTo>
                    <a:pt x="86741" y="90170"/>
                  </a:lnTo>
                  <a:close/>
                </a:path>
              </a:pathLst>
            </a:custGeom>
            <a:solidFill>
              <a:srgbClr val="FFFFFF"/>
            </a:solidFill>
          </p:spPr>
        </p:sp>
        <p:sp>
          <p:nvSpPr>
            <p:cNvPr id="54" name="Freeform 54"/>
            <p:cNvSpPr/>
            <p:nvPr/>
          </p:nvSpPr>
          <p:spPr>
            <a:xfrm>
              <a:off x="1580007" y="1011047"/>
              <a:ext cx="86741" cy="760730"/>
            </a:xfrm>
            <a:custGeom>
              <a:avLst/>
              <a:gdLst/>
              <a:ahLst/>
              <a:cxnLst/>
              <a:rect l="l" t="t" r="r" b="b"/>
              <a:pathLst>
                <a:path w="86741" h="760730">
                  <a:moveTo>
                    <a:pt x="10795" y="609219"/>
                  </a:moveTo>
                  <a:lnTo>
                    <a:pt x="0" y="609219"/>
                  </a:lnTo>
                  <a:lnTo>
                    <a:pt x="43434" y="760730"/>
                  </a:lnTo>
                  <a:lnTo>
                    <a:pt x="86741" y="609219"/>
                  </a:lnTo>
                  <a:lnTo>
                    <a:pt x="75946" y="609219"/>
                  </a:lnTo>
                  <a:lnTo>
                    <a:pt x="86741" y="609219"/>
                  </a:lnTo>
                  <a:lnTo>
                    <a:pt x="86741" y="0"/>
                  </a:lnTo>
                  <a:lnTo>
                    <a:pt x="0" y="0"/>
                  </a:lnTo>
                  <a:lnTo>
                    <a:pt x="0" y="609092"/>
                  </a:lnTo>
                  <a:close/>
                </a:path>
              </a:pathLst>
            </a:custGeom>
            <a:solidFill>
              <a:srgbClr val="FFFFFF"/>
            </a:solidFill>
          </p:spPr>
        </p:sp>
        <p:sp>
          <p:nvSpPr>
            <p:cNvPr id="55" name="Freeform 55"/>
            <p:cNvSpPr/>
            <p:nvPr/>
          </p:nvSpPr>
          <p:spPr>
            <a:xfrm>
              <a:off x="525018" y="946023"/>
              <a:ext cx="932815" cy="873252"/>
            </a:xfrm>
            <a:custGeom>
              <a:avLst/>
              <a:gdLst/>
              <a:ahLst/>
              <a:cxnLst/>
              <a:rect l="l" t="t" r="r" b="b"/>
              <a:pathLst>
                <a:path w="932815" h="873252">
                  <a:moveTo>
                    <a:pt x="932688" y="31115"/>
                  </a:moveTo>
                  <a:lnTo>
                    <a:pt x="893445" y="127"/>
                  </a:lnTo>
                  <a:lnTo>
                    <a:pt x="893445" y="704977"/>
                  </a:lnTo>
                  <a:lnTo>
                    <a:pt x="486156" y="836549"/>
                  </a:lnTo>
                  <a:lnTo>
                    <a:pt x="444754" y="836549"/>
                  </a:lnTo>
                  <a:lnTo>
                    <a:pt x="39243" y="723265"/>
                  </a:lnTo>
                  <a:lnTo>
                    <a:pt x="39243" y="0"/>
                  </a:lnTo>
                  <a:lnTo>
                    <a:pt x="0" y="30988"/>
                  </a:lnTo>
                  <a:lnTo>
                    <a:pt x="0" y="750697"/>
                  </a:lnTo>
                  <a:lnTo>
                    <a:pt x="442976" y="873252"/>
                  </a:lnTo>
                  <a:lnTo>
                    <a:pt x="488061" y="873252"/>
                  </a:lnTo>
                  <a:lnTo>
                    <a:pt x="932815" y="732917"/>
                  </a:lnTo>
                  <a:close/>
                </a:path>
              </a:pathLst>
            </a:custGeom>
            <a:solidFill>
              <a:srgbClr val="FFFFFF"/>
            </a:solidFill>
          </p:spPr>
        </p:sp>
        <p:sp>
          <p:nvSpPr>
            <p:cNvPr id="56" name="Freeform 56"/>
            <p:cNvSpPr/>
            <p:nvPr/>
          </p:nvSpPr>
          <p:spPr>
            <a:xfrm>
              <a:off x="647065" y="479552"/>
              <a:ext cx="67056" cy="166751"/>
            </a:xfrm>
            <a:custGeom>
              <a:avLst/>
              <a:gdLst/>
              <a:ahLst/>
              <a:cxnLst/>
              <a:rect l="l" t="t" r="r" b="b"/>
              <a:pathLst>
                <a:path w="67056" h="166751">
                  <a:moveTo>
                    <a:pt x="0" y="0"/>
                  </a:moveTo>
                  <a:lnTo>
                    <a:pt x="67056" y="0"/>
                  </a:lnTo>
                  <a:lnTo>
                    <a:pt x="67056" y="22860"/>
                  </a:lnTo>
                  <a:lnTo>
                    <a:pt x="28067" y="22860"/>
                  </a:lnTo>
                  <a:lnTo>
                    <a:pt x="28067" y="70612"/>
                  </a:lnTo>
                  <a:lnTo>
                    <a:pt x="55880" y="70612"/>
                  </a:lnTo>
                  <a:lnTo>
                    <a:pt x="55880" y="93218"/>
                  </a:lnTo>
                  <a:lnTo>
                    <a:pt x="28067" y="93218"/>
                  </a:lnTo>
                  <a:lnTo>
                    <a:pt x="28067" y="143891"/>
                  </a:lnTo>
                  <a:lnTo>
                    <a:pt x="66929" y="143891"/>
                  </a:lnTo>
                  <a:lnTo>
                    <a:pt x="66929" y="166751"/>
                  </a:lnTo>
                  <a:lnTo>
                    <a:pt x="0" y="166751"/>
                  </a:lnTo>
                  <a:close/>
                </a:path>
              </a:pathLst>
            </a:custGeom>
            <a:solidFill>
              <a:srgbClr val="FFFFFF"/>
            </a:solidFill>
          </p:spPr>
        </p:sp>
        <p:sp>
          <p:nvSpPr>
            <p:cNvPr id="57" name="Freeform 57"/>
            <p:cNvSpPr/>
            <p:nvPr/>
          </p:nvSpPr>
          <p:spPr>
            <a:xfrm>
              <a:off x="731139" y="479552"/>
              <a:ext cx="83947" cy="167005"/>
            </a:xfrm>
            <a:custGeom>
              <a:avLst/>
              <a:gdLst/>
              <a:ahLst/>
              <a:cxnLst/>
              <a:rect l="l" t="t" r="r" b="b"/>
              <a:pathLst>
                <a:path w="83947" h="167005">
                  <a:moveTo>
                    <a:pt x="39878" y="144145"/>
                  </a:moveTo>
                  <a:lnTo>
                    <a:pt x="55880" y="137287"/>
                  </a:lnTo>
                  <a:lnTo>
                    <a:pt x="55880" y="39624"/>
                  </a:lnTo>
                  <a:cubicBezTo>
                    <a:pt x="55880" y="29718"/>
                    <a:pt x="51435" y="22860"/>
                    <a:pt x="39878" y="22860"/>
                  </a:cubicBezTo>
                  <a:lnTo>
                    <a:pt x="28067" y="22860"/>
                  </a:lnTo>
                  <a:lnTo>
                    <a:pt x="28067" y="144018"/>
                  </a:lnTo>
                  <a:close/>
                  <a:moveTo>
                    <a:pt x="83947" y="44831"/>
                  </a:moveTo>
                  <a:lnTo>
                    <a:pt x="83947" y="122174"/>
                  </a:lnTo>
                  <a:cubicBezTo>
                    <a:pt x="83947" y="147828"/>
                    <a:pt x="73406" y="167005"/>
                    <a:pt x="43307" y="167005"/>
                  </a:cubicBezTo>
                  <a:lnTo>
                    <a:pt x="0" y="167005"/>
                  </a:lnTo>
                  <a:lnTo>
                    <a:pt x="0" y="0"/>
                  </a:lnTo>
                  <a:lnTo>
                    <a:pt x="43307" y="0"/>
                  </a:lnTo>
                  <a:cubicBezTo>
                    <a:pt x="73406" y="0"/>
                    <a:pt x="83947" y="18923"/>
                    <a:pt x="83947" y="44831"/>
                  </a:cubicBezTo>
                </a:path>
              </a:pathLst>
            </a:custGeom>
            <a:solidFill>
              <a:srgbClr val="FFFFFF"/>
            </a:solidFill>
          </p:spPr>
        </p:sp>
        <p:sp>
          <p:nvSpPr>
            <p:cNvPr id="58" name="Freeform 58"/>
            <p:cNvSpPr/>
            <p:nvPr/>
          </p:nvSpPr>
          <p:spPr>
            <a:xfrm>
              <a:off x="833628" y="479552"/>
              <a:ext cx="81534" cy="169037"/>
            </a:xfrm>
            <a:custGeom>
              <a:avLst/>
              <a:gdLst/>
              <a:ahLst/>
              <a:cxnLst/>
              <a:rect l="l" t="t" r="r" b="b"/>
              <a:pathLst>
                <a:path w="81534" h="169037">
                  <a:moveTo>
                    <a:pt x="81534" y="0"/>
                  </a:moveTo>
                  <a:lnTo>
                    <a:pt x="81534" y="126365"/>
                  </a:lnTo>
                  <a:cubicBezTo>
                    <a:pt x="81534" y="152273"/>
                    <a:pt x="70485" y="169037"/>
                    <a:pt x="41910" y="169037"/>
                  </a:cubicBezTo>
                  <a:cubicBezTo>
                    <a:pt x="12319" y="169037"/>
                    <a:pt x="0" y="152273"/>
                    <a:pt x="0" y="126365"/>
                  </a:cubicBezTo>
                  <a:lnTo>
                    <a:pt x="0" y="0"/>
                  </a:lnTo>
                  <a:lnTo>
                    <a:pt x="28067" y="0"/>
                  </a:lnTo>
                  <a:lnTo>
                    <a:pt x="28067" y="129032"/>
                  </a:lnTo>
                  <a:cubicBezTo>
                    <a:pt x="28067" y="138938"/>
                    <a:pt x="32004" y="145542"/>
                    <a:pt x="41910" y="145542"/>
                  </a:cubicBezTo>
                  <a:lnTo>
                    <a:pt x="55753" y="138938"/>
                  </a:lnTo>
                  <a:lnTo>
                    <a:pt x="55753" y="0"/>
                  </a:lnTo>
                  <a:close/>
                </a:path>
              </a:pathLst>
            </a:custGeom>
            <a:solidFill>
              <a:srgbClr val="FFFFFF"/>
            </a:solidFill>
          </p:spPr>
        </p:sp>
        <p:sp>
          <p:nvSpPr>
            <p:cNvPr id="59" name="Freeform 59"/>
            <p:cNvSpPr/>
            <p:nvPr/>
          </p:nvSpPr>
          <p:spPr>
            <a:xfrm>
              <a:off x="933577" y="477647"/>
              <a:ext cx="81661" cy="170942"/>
            </a:xfrm>
            <a:custGeom>
              <a:avLst/>
              <a:gdLst/>
              <a:ahLst/>
              <a:cxnLst/>
              <a:rect l="l" t="t" r="r" b="b"/>
              <a:pathLst>
                <a:path w="81661" h="170942">
                  <a:moveTo>
                    <a:pt x="0" y="125857"/>
                  </a:moveTo>
                  <a:lnTo>
                    <a:pt x="0" y="45085"/>
                  </a:lnTo>
                  <a:cubicBezTo>
                    <a:pt x="0" y="18923"/>
                    <a:pt x="12319" y="0"/>
                    <a:pt x="41910" y="0"/>
                  </a:cubicBezTo>
                  <a:cubicBezTo>
                    <a:pt x="72898" y="0"/>
                    <a:pt x="81534" y="17272"/>
                    <a:pt x="81534" y="41910"/>
                  </a:cubicBezTo>
                  <a:lnTo>
                    <a:pt x="81534" y="61595"/>
                  </a:lnTo>
                  <a:lnTo>
                    <a:pt x="56007" y="61595"/>
                  </a:lnTo>
                  <a:lnTo>
                    <a:pt x="56007" y="39624"/>
                  </a:lnTo>
                  <a:cubicBezTo>
                    <a:pt x="56007" y="29210"/>
                    <a:pt x="52578" y="23368"/>
                    <a:pt x="42418" y="23368"/>
                  </a:cubicBezTo>
                  <a:lnTo>
                    <a:pt x="28194" y="30480"/>
                  </a:lnTo>
                  <a:lnTo>
                    <a:pt x="28194" y="130175"/>
                  </a:lnTo>
                  <a:cubicBezTo>
                    <a:pt x="28194" y="140335"/>
                    <a:pt x="32385" y="147447"/>
                    <a:pt x="42418" y="147447"/>
                  </a:cubicBezTo>
                  <a:lnTo>
                    <a:pt x="56007" y="141097"/>
                  </a:lnTo>
                  <a:lnTo>
                    <a:pt x="56007" y="100457"/>
                  </a:lnTo>
                  <a:lnTo>
                    <a:pt x="81661" y="100457"/>
                  </a:lnTo>
                  <a:lnTo>
                    <a:pt x="81661" y="129286"/>
                  </a:lnTo>
                  <a:cubicBezTo>
                    <a:pt x="81661" y="153162"/>
                    <a:pt x="71882" y="170942"/>
                    <a:pt x="42037" y="170942"/>
                  </a:cubicBezTo>
                  <a:cubicBezTo>
                    <a:pt x="12446" y="170942"/>
                    <a:pt x="127" y="151765"/>
                    <a:pt x="127" y="125857"/>
                  </a:cubicBezTo>
                </a:path>
              </a:pathLst>
            </a:custGeom>
            <a:solidFill>
              <a:srgbClr val="FFFFFF"/>
            </a:solidFill>
          </p:spPr>
        </p:sp>
        <p:sp>
          <p:nvSpPr>
            <p:cNvPr id="60" name="Freeform 60"/>
            <p:cNvSpPr/>
            <p:nvPr/>
          </p:nvSpPr>
          <p:spPr>
            <a:xfrm>
              <a:off x="1024128" y="479552"/>
              <a:ext cx="95250" cy="167005"/>
            </a:xfrm>
            <a:custGeom>
              <a:avLst/>
              <a:gdLst/>
              <a:ahLst/>
              <a:cxnLst/>
              <a:rect l="l" t="t" r="r" b="b"/>
              <a:pathLst>
                <a:path w="95250" h="167005">
                  <a:moveTo>
                    <a:pt x="35179" y="114046"/>
                  </a:moveTo>
                  <a:lnTo>
                    <a:pt x="57658" y="114046"/>
                  </a:lnTo>
                  <a:lnTo>
                    <a:pt x="46609" y="46990"/>
                  </a:lnTo>
                  <a:lnTo>
                    <a:pt x="46355" y="46990"/>
                  </a:lnTo>
                  <a:close/>
                  <a:moveTo>
                    <a:pt x="0" y="167005"/>
                  </a:moveTo>
                  <a:lnTo>
                    <a:pt x="31496" y="0"/>
                  </a:lnTo>
                  <a:lnTo>
                    <a:pt x="63500" y="0"/>
                  </a:lnTo>
                  <a:lnTo>
                    <a:pt x="95250" y="167005"/>
                  </a:lnTo>
                  <a:lnTo>
                    <a:pt x="66421" y="167005"/>
                  </a:lnTo>
                  <a:lnTo>
                    <a:pt x="61214" y="136525"/>
                  </a:lnTo>
                  <a:lnTo>
                    <a:pt x="31496" y="136525"/>
                  </a:lnTo>
                  <a:lnTo>
                    <a:pt x="26543" y="167005"/>
                  </a:lnTo>
                  <a:close/>
                </a:path>
              </a:pathLst>
            </a:custGeom>
            <a:solidFill>
              <a:srgbClr val="FFFFFF"/>
            </a:solidFill>
          </p:spPr>
        </p:sp>
        <p:sp>
          <p:nvSpPr>
            <p:cNvPr id="61" name="Freeform 61"/>
            <p:cNvSpPr/>
            <p:nvPr/>
          </p:nvSpPr>
          <p:spPr>
            <a:xfrm>
              <a:off x="1115695" y="479552"/>
              <a:ext cx="74676" cy="167005"/>
            </a:xfrm>
            <a:custGeom>
              <a:avLst/>
              <a:gdLst/>
              <a:ahLst/>
              <a:cxnLst/>
              <a:rect l="l" t="t" r="r" b="b"/>
              <a:pathLst>
                <a:path w="74676" h="167005">
                  <a:moveTo>
                    <a:pt x="0" y="0"/>
                  </a:moveTo>
                  <a:lnTo>
                    <a:pt x="74676" y="0"/>
                  </a:lnTo>
                  <a:lnTo>
                    <a:pt x="74676" y="22860"/>
                  </a:lnTo>
                  <a:lnTo>
                    <a:pt x="51562" y="22860"/>
                  </a:lnTo>
                  <a:lnTo>
                    <a:pt x="51562" y="167005"/>
                  </a:lnTo>
                  <a:lnTo>
                    <a:pt x="23114" y="167005"/>
                  </a:lnTo>
                  <a:lnTo>
                    <a:pt x="23114" y="22987"/>
                  </a:lnTo>
                  <a:lnTo>
                    <a:pt x="0" y="22987"/>
                  </a:lnTo>
                  <a:close/>
                </a:path>
              </a:pathLst>
            </a:custGeom>
            <a:solidFill>
              <a:srgbClr val="FFFFFF"/>
            </a:solidFill>
          </p:spPr>
        </p:sp>
        <p:sp>
          <p:nvSpPr>
            <p:cNvPr id="62" name="Freeform 62"/>
            <p:cNvSpPr/>
            <p:nvPr/>
          </p:nvSpPr>
          <p:spPr>
            <a:xfrm>
              <a:off x="1205865" y="479552"/>
              <a:ext cx="28067" cy="167005"/>
            </a:xfrm>
            <a:custGeom>
              <a:avLst/>
              <a:gdLst/>
              <a:ahLst/>
              <a:cxnLst/>
              <a:rect l="l" t="t" r="r" b="b"/>
              <a:pathLst>
                <a:path w="28067" h="167005">
                  <a:moveTo>
                    <a:pt x="0" y="0"/>
                  </a:moveTo>
                  <a:lnTo>
                    <a:pt x="28067" y="0"/>
                  </a:lnTo>
                  <a:lnTo>
                    <a:pt x="28067" y="167005"/>
                  </a:lnTo>
                  <a:lnTo>
                    <a:pt x="0" y="167005"/>
                  </a:lnTo>
                  <a:close/>
                </a:path>
              </a:pathLst>
            </a:custGeom>
            <a:solidFill>
              <a:srgbClr val="FFFFFF"/>
            </a:solidFill>
          </p:spPr>
        </p:sp>
        <p:sp>
          <p:nvSpPr>
            <p:cNvPr id="63" name="Freeform 63"/>
            <p:cNvSpPr/>
            <p:nvPr/>
          </p:nvSpPr>
          <p:spPr>
            <a:xfrm>
              <a:off x="1252728" y="477647"/>
              <a:ext cx="84963" cy="170942"/>
            </a:xfrm>
            <a:custGeom>
              <a:avLst/>
              <a:gdLst/>
              <a:ahLst/>
              <a:cxnLst/>
              <a:rect l="l" t="t" r="r" b="b"/>
              <a:pathLst>
                <a:path w="84963" h="170942">
                  <a:moveTo>
                    <a:pt x="56896" y="130302"/>
                  </a:moveTo>
                  <a:lnTo>
                    <a:pt x="56896" y="40640"/>
                  </a:lnTo>
                  <a:cubicBezTo>
                    <a:pt x="56896" y="30607"/>
                    <a:pt x="52451" y="23368"/>
                    <a:pt x="42291" y="23368"/>
                  </a:cubicBezTo>
                  <a:lnTo>
                    <a:pt x="28067" y="30480"/>
                  </a:lnTo>
                  <a:lnTo>
                    <a:pt x="28067" y="130175"/>
                  </a:lnTo>
                  <a:cubicBezTo>
                    <a:pt x="28067" y="140208"/>
                    <a:pt x="32512" y="147447"/>
                    <a:pt x="42291" y="147447"/>
                  </a:cubicBezTo>
                  <a:lnTo>
                    <a:pt x="56896" y="140335"/>
                  </a:lnTo>
                  <a:moveTo>
                    <a:pt x="0" y="125857"/>
                  </a:moveTo>
                  <a:lnTo>
                    <a:pt x="0" y="45085"/>
                  </a:lnTo>
                  <a:cubicBezTo>
                    <a:pt x="0" y="18923"/>
                    <a:pt x="12827" y="0"/>
                    <a:pt x="42291" y="0"/>
                  </a:cubicBezTo>
                  <a:cubicBezTo>
                    <a:pt x="72136" y="0"/>
                    <a:pt x="84963" y="18923"/>
                    <a:pt x="84963" y="45085"/>
                  </a:cubicBezTo>
                  <a:lnTo>
                    <a:pt x="84963" y="125857"/>
                  </a:lnTo>
                  <a:cubicBezTo>
                    <a:pt x="84963" y="151765"/>
                    <a:pt x="72136" y="170942"/>
                    <a:pt x="42291" y="170942"/>
                  </a:cubicBezTo>
                  <a:cubicBezTo>
                    <a:pt x="12700" y="170942"/>
                    <a:pt x="0" y="151765"/>
                    <a:pt x="0" y="125857"/>
                  </a:cubicBezTo>
                </a:path>
              </a:pathLst>
            </a:custGeom>
            <a:solidFill>
              <a:srgbClr val="FFFFFF"/>
            </a:solidFill>
          </p:spPr>
        </p:sp>
        <p:sp>
          <p:nvSpPr>
            <p:cNvPr id="64" name="Freeform 64"/>
            <p:cNvSpPr/>
            <p:nvPr/>
          </p:nvSpPr>
          <p:spPr>
            <a:xfrm>
              <a:off x="1356233" y="479552"/>
              <a:ext cx="81153" cy="167005"/>
            </a:xfrm>
            <a:custGeom>
              <a:avLst/>
              <a:gdLst/>
              <a:ahLst/>
              <a:cxnLst/>
              <a:rect l="l" t="t" r="r" b="b"/>
              <a:pathLst>
                <a:path w="81153" h="167005">
                  <a:moveTo>
                    <a:pt x="23622" y="62103"/>
                  </a:moveTo>
                  <a:lnTo>
                    <a:pt x="23622" y="167005"/>
                  </a:lnTo>
                  <a:lnTo>
                    <a:pt x="0" y="167005"/>
                  </a:lnTo>
                  <a:lnTo>
                    <a:pt x="0" y="0"/>
                  </a:lnTo>
                  <a:lnTo>
                    <a:pt x="27559" y="0"/>
                  </a:lnTo>
                  <a:lnTo>
                    <a:pt x="57785" y="95758"/>
                  </a:lnTo>
                  <a:lnTo>
                    <a:pt x="57785" y="0"/>
                  </a:lnTo>
                  <a:lnTo>
                    <a:pt x="81153" y="0"/>
                  </a:lnTo>
                  <a:lnTo>
                    <a:pt x="81153" y="167005"/>
                  </a:lnTo>
                  <a:lnTo>
                    <a:pt x="56515" y="167005"/>
                  </a:lnTo>
                  <a:close/>
                </a:path>
              </a:pathLst>
            </a:custGeom>
            <a:solidFill>
              <a:srgbClr val="FFFFFF"/>
            </a:solidFill>
          </p:spPr>
        </p:sp>
        <p:sp>
          <p:nvSpPr>
            <p:cNvPr id="65" name="Freeform 65"/>
            <p:cNvSpPr/>
            <p:nvPr/>
          </p:nvSpPr>
          <p:spPr>
            <a:xfrm>
              <a:off x="647065" y="232537"/>
              <a:ext cx="84963" cy="190119"/>
            </a:xfrm>
            <a:custGeom>
              <a:avLst/>
              <a:gdLst/>
              <a:ahLst/>
              <a:cxnLst/>
              <a:rect l="l" t="t" r="r" b="b"/>
              <a:pathLst>
                <a:path w="84963" h="190119">
                  <a:moveTo>
                    <a:pt x="56896" y="131826"/>
                  </a:moveTo>
                  <a:lnTo>
                    <a:pt x="56896" y="40767"/>
                  </a:lnTo>
                  <a:cubicBezTo>
                    <a:pt x="56896" y="30607"/>
                    <a:pt x="52451" y="23495"/>
                    <a:pt x="42291" y="23495"/>
                  </a:cubicBezTo>
                  <a:lnTo>
                    <a:pt x="28067" y="30607"/>
                  </a:lnTo>
                  <a:lnTo>
                    <a:pt x="28067" y="131826"/>
                  </a:lnTo>
                  <a:cubicBezTo>
                    <a:pt x="28067" y="141732"/>
                    <a:pt x="32512" y="149098"/>
                    <a:pt x="42291" y="149098"/>
                  </a:cubicBezTo>
                  <a:lnTo>
                    <a:pt x="56896" y="141732"/>
                  </a:lnTo>
                  <a:moveTo>
                    <a:pt x="32004" y="180340"/>
                  </a:moveTo>
                  <a:lnTo>
                    <a:pt x="32004" y="169037"/>
                  </a:lnTo>
                  <a:cubicBezTo>
                    <a:pt x="9525" y="165100"/>
                    <a:pt x="0" y="148590"/>
                    <a:pt x="0" y="125984"/>
                  </a:cubicBezTo>
                  <a:lnTo>
                    <a:pt x="0" y="45085"/>
                  </a:lnTo>
                  <a:cubicBezTo>
                    <a:pt x="0" y="19050"/>
                    <a:pt x="12827" y="0"/>
                    <a:pt x="42291" y="0"/>
                  </a:cubicBezTo>
                  <a:cubicBezTo>
                    <a:pt x="72136" y="0"/>
                    <a:pt x="84963" y="18923"/>
                    <a:pt x="84963" y="45085"/>
                  </a:cubicBezTo>
                  <a:lnTo>
                    <a:pt x="84963" y="125857"/>
                  </a:lnTo>
                  <a:cubicBezTo>
                    <a:pt x="84963" y="144018"/>
                    <a:pt x="78613" y="158369"/>
                    <a:pt x="64262" y="165227"/>
                  </a:cubicBezTo>
                  <a:lnTo>
                    <a:pt x="84963" y="169164"/>
                  </a:lnTo>
                  <a:lnTo>
                    <a:pt x="84963" y="190119"/>
                  </a:lnTo>
                  <a:close/>
                </a:path>
              </a:pathLst>
            </a:custGeom>
            <a:solidFill>
              <a:srgbClr val="FFFFFF"/>
            </a:solidFill>
          </p:spPr>
        </p:sp>
        <p:sp>
          <p:nvSpPr>
            <p:cNvPr id="66" name="Freeform 66"/>
            <p:cNvSpPr/>
            <p:nvPr/>
          </p:nvSpPr>
          <p:spPr>
            <a:xfrm>
              <a:off x="750316" y="234569"/>
              <a:ext cx="81534" cy="169037"/>
            </a:xfrm>
            <a:custGeom>
              <a:avLst/>
              <a:gdLst/>
              <a:ahLst/>
              <a:cxnLst/>
              <a:rect l="l" t="t" r="r" b="b"/>
              <a:pathLst>
                <a:path w="81534" h="169037">
                  <a:moveTo>
                    <a:pt x="81534" y="0"/>
                  </a:moveTo>
                  <a:lnTo>
                    <a:pt x="81534" y="126365"/>
                  </a:lnTo>
                  <a:cubicBezTo>
                    <a:pt x="81534" y="152273"/>
                    <a:pt x="70485" y="169037"/>
                    <a:pt x="41910" y="169037"/>
                  </a:cubicBezTo>
                  <a:cubicBezTo>
                    <a:pt x="12319" y="169037"/>
                    <a:pt x="0" y="152273"/>
                    <a:pt x="0" y="126365"/>
                  </a:cubicBezTo>
                  <a:lnTo>
                    <a:pt x="0" y="0"/>
                  </a:lnTo>
                  <a:lnTo>
                    <a:pt x="28067" y="0"/>
                  </a:lnTo>
                  <a:lnTo>
                    <a:pt x="28067" y="129032"/>
                  </a:lnTo>
                  <a:cubicBezTo>
                    <a:pt x="28067" y="138938"/>
                    <a:pt x="32004" y="145542"/>
                    <a:pt x="41910" y="145542"/>
                  </a:cubicBezTo>
                  <a:lnTo>
                    <a:pt x="55753" y="138938"/>
                  </a:lnTo>
                  <a:lnTo>
                    <a:pt x="55753" y="0"/>
                  </a:lnTo>
                  <a:close/>
                </a:path>
              </a:pathLst>
            </a:custGeom>
            <a:solidFill>
              <a:srgbClr val="FFFFFF"/>
            </a:solidFill>
          </p:spPr>
        </p:sp>
        <p:sp>
          <p:nvSpPr>
            <p:cNvPr id="67" name="Freeform 67"/>
            <p:cNvSpPr/>
            <p:nvPr/>
          </p:nvSpPr>
          <p:spPr>
            <a:xfrm>
              <a:off x="842518" y="234569"/>
              <a:ext cx="95250" cy="167005"/>
            </a:xfrm>
            <a:custGeom>
              <a:avLst/>
              <a:gdLst/>
              <a:ahLst/>
              <a:cxnLst/>
              <a:rect l="l" t="t" r="r" b="b"/>
              <a:pathLst>
                <a:path w="95250" h="167005">
                  <a:moveTo>
                    <a:pt x="35179" y="114046"/>
                  </a:moveTo>
                  <a:lnTo>
                    <a:pt x="57658" y="114046"/>
                  </a:lnTo>
                  <a:lnTo>
                    <a:pt x="46482" y="46990"/>
                  </a:lnTo>
                  <a:lnTo>
                    <a:pt x="46228" y="46990"/>
                  </a:lnTo>
                  <a:close/>
                  <a:moveTo>
                    <a:pt x="0" y="167005"/>
                  </a:moveTo>
                  <a:lnTo>
                    <a:pt x="31496" y="0"/>
                  </a:lnTo>
                  <a:lnTo>
                    <a:pt x="63500" y="0"/>
                  </a:lnTo>
                  <a:lnTo>
                    <a:pt x="95250" y="167005"/>
                  </a:lnTo>
                  <a:lnTo>
                    <a:pt x="66548" y="167005"/>
                  </a:lnTo>
                  <a:lnTo>
                    <a:pt x="61341" y="136525"/>
                  </a:lnTo>
                  <a:lnTo>
                    <a:pt x="31496" y="136525"/>
                  </a:lnTo>
                  <a:lnTo>
                    <a:pt x="26543" y="167005"/>
                  </a:lnTo>
                  <a:close/>
                </a:path>
              </a:pathLst>
            </a:custGeom>
            <a:solidFill>
              <a:srgbClr val="FFFFFF"/>
            </a:solidFill>
          </p:spPr>
        </p:sp>
        <p:sp>
          <p:nvSpPr>
            <p:cNvPr id="68" name="Freeform 68"/>
            <p:cNvSpPr/>
            <p:nvPr/>
          </p:nvSpPr>
          <p:spPr>
            <a:xfrm>
              <a:off x="951357" y="234569"/>
              <a:ext cx="61595" cy="167005"/>
            </a:xfrm>
            <a:custGeom>
              <a:avLst/>
              <a:gdLst/>
              <a:ahLst/>
              <a:cxnLst/>
              <a:rect l="l" t="t" r="r" b="b"/>
              <a:pathLst>
                <a:path w="61595" h="167005">
                  <a:moveTo>
                    <a:pt x="0" y="0"/>
                  </a:moveTo>
                  <a:lnTo>
                    <a:pt x="28067" y="0"/>
                  </a:lnTo>
                  <a:lnTo>
                    <a:pt x="28067" y="144145"/>
                  </a:lnTo>
                  <a:lnTo>
                    <a:pt x="61595" y="144145"/>
                  </a:lnTo>
                  <a:lnTo>
                    <a:pt x="61595" y="167005"/>
                  </a:lnTo>
                  <a:lnTo>
                    <a:pt x="0" y="167005"/>
                  </a:lnTo>
                  <a:close/>
                </a:path>
              </a:pathLst>
            </a:custGeom>
            <a:solidFill>
              <a:srgbClr val="FFFFFF"/>
            </a:solidFill>
          </p:spPr>
        </p:sp>
        <p:sp>
          <p:nvSpPr>
            <p:cNvPr id="69" name="Freeform 69"/>
            <p:cNvSpPr/>
            <p:nvPr/>
          </p:nvSpPr>
          <p:spPr>
            <a:xfrm>
              <a:off x="1026033" y="234569"/>
              <a:ext cx="28067" cy="167005"/>
            </a:xfrm>
            <a:custGeom>
              <a:avLst/>
              <a:gdLst/>
              <a:ahLst/>
              <a:cxnLst/>
              <a:rect l="l" t="t" r="r" b="b"/>
              <a:pathLst>
                <a:path w="28067" h="167005">
                  <a:moveTo>
                    <a:pt x="0" y="0"/>
                  </a:moveTo>
                  <a:lnTo>
                    <a:pt x="28067" y="0"/>
                  </a:lnTo>
                  <a:lnTo>
                    <a:pt x="28067" y="167005"/>
                  </a:lnTo>
                  <a:lnTo>
                    <a:pt x="0" y="167005"/>
                  </a:lnTo>
                  <a:close/>
                </a:path>
              </a:pathLst>
            </a:custGeom>
            <a:solidFill>
              <a:srgbClr val="FFFFFF"/>
            </a:solidFill>
          </p:spPr>
        </p:sp>
        <p:sp>
          <p:nvSpPr>
            <p:cNvPr id="70" name="Freeform 70"/>
            <p:cNvSpPr/>
            <p:nvPr/>
          </p:nvSpPr>
          <p:spPr>
            <a:xfrm>
              <a:off x="1067181" y="234569"/>
              <a:ext cx="74676" cy="167005"/>
            </a:xfrm>
            <a:custGeom>
              <a:avLst/>
              <a:gdLst/>
              <a:ahLst/>
              <a:cxnLst/>
              <a:rect l="l" t="t" r="r" b="b"/>
              <a:pathLst>
                <a:path w="74676" h="167005">
                  <a:moveTo>
                    <a:pt x="0" y="0"/>
                  </a:moveTo>
                  <a:lnTo>
                    <a:pt x="74676" y="0"/>
                  </a:lnTo>
                  <a:lnTo>
                    <a:pt x="74676" y="22860"/>
                  </a:lnTo>
                  <a:lnTo>
                    <a:pt x="51435" y="22860"/>
                  </a:lnTo>
                  <a:lnTo>
                    <a:pt x="51435" y="167005"/>
                  </a:lnTo>
                  <a:lnTo>
                    <a:pt x="23114" y="167005"/>
                  </a:lnTo>
                  <a:lnTo>
                    <a:pt x="23114" y="22860"/>
                  </a:lnTo>
                  <a:lnTo>
                    <a:pt x="0" y="22860"/>
                  </a:lnTo>
                  <a:close/>
                </a:path>
              </a:pathLst>
            </a:custGeom>
            <a:solidFill>
              <a:srgbClr val="FFFFFF"/>
            </a:solidFill>
          </p:spPr>
        </p:sp>
        <p:sp>
          <p:nvSpPr>
            <p:cNvPr id="71" name="Freeform 71"/>
            <p:cNvSpPr/>
            <p:nvPr/>
          </p:nvSpPr>
          <p:spPr>
            <a:xfrm>
              <a:off x="1150747" y="234569"/>
              <a:ext cx="90424" cy="167005"/>
            </a:xfrm>
            <a:custGeom>
              <a:avLst/>
              <a:gdLst/>
              <a:ahLst/>
              <a:cxnLst/>
              <a:rect l="l" t="t" r="r" b="b"/>
              <a:pathLst>
                <a:path w="90424" h="167005">
                  <a:moveTo>
                    <a:pt x="59309" y="103505"/>
                  </a:moveTo>
                  <a:lnTo>
                    <a:pt x="59309" y="167005"/>
                  </a:lnTo>
                  <a:lnTo>
                    <a:pt x="31242" y="167005"/>
                  </a:lnTo>
                  <a:lnTo>
                    <a:pt x="31242" y="103505"/>
                  </a:lnTo>
                  <a:lnTo>
                    <a:pt x="0" y="0"/>
                  </a:lnTo>
                  <a:lnTo>
                    <a:pt x="29337" y="0"/>
                  </a:lnTo>
                  <a:lnTo>
                    <a:pt x="46355" y="63246"/>
                  </a:lnTo>
                  <a:lnTo>
                    <a:pt x="46609" y="63246"/>
                  </a:lnTo>
                  <a:lnTo>
                    <a:pt x="63627" y="0"/>
                  </a:lnTo>
                  <a:lnTo>
                    <a:pt x="90424" y="0"/>
                  </a:lnTo>
                  <a:close/>
                </a:path>
              </a:pathLst>
            </a:custGeom>
            <a:solidFill>
              <a:srgbClr val="FFFFFF"/>
            </a:solidFill>
          </p:spPr>
        </p:sp>
      </p:grpSp>
      <p:sp>
        <p:nvSpPr>
          <p:cNvPr id="72" name="Freeform 72"/>
          <p:cNvSpPr/>
          <p:nvPr/>
        </p:nvSpPr>
        <p:spPr>
          <a:xfrm>
            <a:off x="9167032" y="6819440"/>
            <a:ext cx="2154748" cy="2154852"/>
          </a:xfrm>
          <a:custGeom>
            <a:avLst/>
            <a:gdLst/>
            <a:ahLst/>
            <a:cxnLst/>
            <a:rect l="l" t="t" r="r" b="b"/>
            <a:pathLst>
              <a:path w="2154748" h="2154852">
                <a:moveTo>
                  <a:pt x="0" y="0"/>
                </a:moveTo>
                <a:lnTo>
                  <a:pt x="2154749" y="0"/>
                </a:lnTo>
                <a:lnTo>
                  <a:pt x="2154749" y="2154852"/>
                </a:lnTo>
                <a:lnTo>
                  <a:pt x="0" y="215485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grpSp>
        <p:nvGrpSpPr>
          <p:cNvPr id="73" name="Group 73"/>
          <p:cNvGrpSpPr>
            <a:grpSpLocks noChangeAspect="1"/>
          </p:cNvGrpSpPr>
          <p:nvPr/>
        </p:nvGrpSpPr>
        <p:grpSpPr>
          <a:xfrm>
            <a:off x="11415224" y="2319879"/>
            <a:ext cx="2154720" cy="2154824"/>
            <a:chOff x="0" y="0"/>
            <a:chExt cx="2170684" cy="2170786"/>
          </a:xfrm>
        </p:grpSpPr>
        <p:sp>
          <p:nvSpPr>
            <p:cNvPr id="74" name="Freeform 74"/>
            <p:cNvSpPr/>
            <p:nvPr/>
          </p:nvSpPr>
          <p:spPr>
            <a:xfrm>
              <a:off x="63500" y="63500"/>
              <a:ext cx="2043684" cy="2043811"/>
            </a:xfrm>
            <a:custGeom>
              <a:avLst/>
              <a:gdLst/>
              <a:ahLst/>
              <a:cxnLst/>
              <a:rect l="l" t="t" r="r" b="b"/>
              <a:pathLst>
                <a:path w="2043684" h="2043811">
                  <a:moveTo>
                    <a:pt x="2043684" y="2043811"/>
                  </a:moveTo>
                  <a:lnTo>
                    <a:pt x="0" y="2043811"/>
                  </a:lnTo>
                  <a:lnTo>
                    <a:pt x="0" y="0"/>
                  </a:lnTo>
                  <a:lnTo>
                    <a:pt x="2043684" y="0"/>
                  </a:lnTo>
                  <a:close/>
                </a:path>
              </a:pathLst>
            </a:custGeom>
            <a:solidFill>
              <a:srgbClr val="FF3A21"/>
            </a:solidFill>
          </p:spPr>
        </p:sp>
        <p:sp>
          <p:nvSpPr>
            <p:cNvPr id="75" name="Freeform 75"/>
            <p:cNvSpPr/>
            <p:nvPr/>
          </p:nvSpPr>
          <p:spPr>
            <a:xfrm>
              <a:off x="265938" y="234569"/>
              <a:ext cx="193929" cy="416941"/>
            </a:xfrm>
            <a:custGeom>
              <a:avLst/>
              <a:gdLst/>
              <a:ahLst/>
              <a:cxnLst/>
              <a:rect l="l" t="t" r="r" b="b"/>
              <a:pathLst>
                <a:path w="193929" h="416941">
                  <a:moveTo>
                    <a:pt x="123444" y="130683"/>
                  </a:moveTo>
                  <a:cubicBezTo>
                    <a:pt x="96139" y="130683"/>
                    <a:pt x="76073" y="140462"/>
                    <a:pt x="65151" y="159258"/>
                  </a:cubicBezTo>
                  <a:lnTo>
                    <a:pt x="64516" y="159258"/>
                  </a:lnTo>
                  <a:lnTo>
                    <a:pt x="64516" y="56515"/>
                  </a:lnTo>
                  <a:lnTo>
                    <a:pt x="183642" y="56515"/>
                  </a:lnTo>
                  <a:lnTo>
                    <a:pt x="183642" y="0"/>
                  </a:lnTo>
                  <a:lnTo>
                    <a:pt x="1270" y="0"/>
                  </a:lnTo>
                  <a:lnTo>
                    <a:pt x="1270" y="232156"/>
                  </a:lnTo>
                  <a:lnTo>
                    <a:pt x="64389" y="232156"/>
                  </a:lnTo>
                  <a:lnTo>
                    <a:pt x="64389" y="223012"/>
                  </a:lnTo>
                  <a:cubicBezTo>
                    <a:pt x="64389" y="198755"/>
                    <a:pt x="75311" y="185293"/>
                    <a:pt x="94742" y="185293"/>
                  </a:cubicBezTo>
                  <a:cubicBezTo>
                    <a:pt x="116078" y="185293"/>
                    <a:pt x="124587" y="199898"/>
                    <a:pt x="124587" y="222377"/>
                  </a:cubicBezTo>
                  <a:lnTo>
                    <a:pt x="124587" y="322072"/>
                  </a:lnTo>
                  <a:cubicBezTo>
                    <a:pt x="124587" y="343916"/>
                    <a:pt x="116713" y="359156"/>
                    <a:pt x="95377" y="359156"/>
                  </a:cubicBezTo>
                  <a:cubicBezTo>
                    <a:pt x="71628" y="359156"/>
                    <a:pt x="63119" y="343408"/>
                    <a:pt x="63119" y="319024"/>
                  </a:cubicBezTo>
                  <a:lnTo>
                    <a:pt x="63119" y="267462"/>
                  </a:lnTo>
                  <a:lnTo>
                    <a:pt x="0" y="267462"/>
                  </a:lnTo>
                  <a:lnTo>
                    <a:pt x="0" y="314198"/>
                  </a:lnTo>
                  <a:cubicBezTo>
                    <a:pt x="0" y="376809"/>
                    <a:pt x="24892" y="416941"/>
                    <a:pt x="95504" y="416941"/>
                  </a:cubicBezTo>
                  <a:cubicBezTo>
                    <a:pt x="165354" y="416941"/>
                    <a:pt x="193929" y="379857"/>
                    <a:pt x="193929" y="322707"/>
                  </a:cubicBezTo>
                  <a:lnTo>
                    <a:pt x="193929" y="221869"/>
                  </a:lnTo>
                  <a:cubicBezTo>
                    <a:pt x="193929" y="156845"/>
                    <a:pt x="160528" y="130683"/>
                    <a:pt x="123444" y="130683"/>
                  </a:cubicBezTo>
                </a:path>
              </a:pathLst>
            </a:custGeom>
            <a:solidFill>
              <a:srgbClr val="FFFFFF"/>
            </a:solidFill>
          </p:spPr>
        </p:sp>
        <p:sp>
          <p:nvSpPr>
            <p:cNvPr id="76" name="Freeform 76"/>
            <p:cNvSpPr/>
            <p:nvPr/>
          </p:nvSpPr>
          <p:spPr>
            <a:xfrm>
              <a:off x="749046" y="836930"/>
              <a:ext cx="806323" cy="1087882"/>
            </a:xfrm>
            <a:custGeom>
              <a:avLst/>
              <a:gdLst/>
              <a:ahLst/>
              <a:cxnLst/>
              <a:rect l="l" t="t" r="r" b="b"/>
              <a:pathLst>
                <a:path w="806323" h="1087882">
                  <a:moveTo>
                    <a:pt x="332740" y="709676"/>
                  </a:moveTo>
                  <a:cubicBezTo>
                    <a:pt x="197739" y="709676"/>
                    <a:pt x="87884" y="599821"/>
                    <a:pt x="87884" y="464820"/>
                  </a:cubicBezTo>
                  <a:cubicBezTo>
                    <a:pt x="87884" y="329819"/>
                    <a:pt x="197739" y="219964"/>
                    <a:pt x="332740" y="219964"/>
                  </a:cubicBezTo>
                  <a:cubicBezTo>
                    <a:pt x="467741" y="219964"/>
                    <a:pt x="577596" y="329819"/>
                    <a:pt x="577596" y="464820"/>
                  </a:cubicBezTo>
                  <a:cubicBezTo>
                    <a:pt x="577596" y="599821"/>
                    <a:pt x="467741" y="709676"/>
                    <a:pt x="332740" y="709676"/>
                  </a:cubicBezTo>
                  <a:moveTo>
                    <a:pt x="803021" y="0"/>
                  </a:moveTo>
                  <a:lnTo>
                    <a:pt x="549021" y="0"/>
                  </a:lnTo>
                  <a:cubicBezTo>
                    <a:pt x="547243" y="0"/>
                    <a:pt x="545846" y="1397"/>
                    <a:pt x="545846" y="3302"/>
                  </a:cubicBezTo>
                  <a:lnTo>
                    <a:pt x="545846" y="87757"/>
                  </a:lnTo>
                  <a:cubicBezTo>
                    <a:pt x="545846" y="89535"/>
                    <a:pt x="547370" y="91059"/>
                    <a:pt x="549021" y="91059"/>
                  </a:cubicBezTo>
                  <a:lnTo>
                    <a:pt x="650113" y="91059"/>
                  </a:lnTo>
                  <a:lnTo>
                    <a:pt x="537845" y="203327"/>
                  </a:lnTo>
                  <a:cubicBezTo>
                    <a:pt x="481330" y="158877"/>
                    <a:pt x="410083" y="132334"/>
                    <a:pt x="332740" y="132334"/>
                  </a:cubicBezTo>
                  <a:cubicBezTo>
                    <a:pt x="149352" y="132334"/>
                    <a:pt x="0" y="281559"/>
                    <a:pt x="0" y="465074"/>
                  </a:cubicBezTo>
                  <a:cubicBezTo>
                    <a:pt x="0" y="633984"/>
                    <a:pt x="126492" y="773684"/>
                    <a:pt x="289687" y="794893"/>
                  </a:cubicBezTo>
                  <a:lnTo>
                    <a:pt x="289687" y="892175"/>
                  </a:lnTo>
                  <a:lnTo>
                    <a:pt x="189611" y="892175"/>
                  </a:lnTo>
                  <a:cubicBezTo>
                    <a:pt x="187706" y="892175"/>
                    <a:pt x="186309" y="893572"/>
                    <a:pt x="186309" y="895350"/>
                  </a:cubicBezTo>
                  <a:lnTo>
                    <a:pt x="186309" y="985774"/>
                  </a:lnTo>
                  <a:cubicBezTo>
                    <a:pt x="186309" y="987552"/>
                    <a:pt x="187706" y="988949"/>
                    <a:pt x="189611" y="988949"/>
                  </a:cubicBezTo>
                  <a:lnTo>
                    <a:pt x="289814" y="988949"/>
                  </a:lnTo>
                  <a:lnTo>
                    <a:pt x="289814" y="1084707"/>
                  </a:lnTo>
                  <a:cubicBezTo>
                    <a:pt x="289814" y="1086485"/>
                    <a:pt x="291211" y="1087882"/>
                    <a:pt x="292989" y="1087882"/>
                  </a:cubicBezTo>
                  <a:lnTo>
                    <a:pt x="383413" y="1087882"/>
                  </a:lnTo>
                  <a:cubicBezTo>
                    <a:pt x="385191" y="1087882"/>
                    <a:pt x="386715" y="1086485"/>
                    <a:pt x="386715" y="1084707"/>
                  </a:cubicBezTo>
                  <a:lnTo>
                    <a:pt x="386715" y="988949"/>
                  </a:lnTo>
                  <a:lnTo>
                    <a:pt x="486918" y="988949"/>
                  </a:lnTo>
                  <a:cubicBezTo>
                    <a:pt x="488696" y="988949"/>
                    <a:pt x="490093" y="987552"/>
                    <a:pt x="490093" y="985774"/>
                  </a:cubicBezTo>
                  <a:lnTo>
                    <a:pt x="490093" y="895350"/>
                  </a:lnTo>
                  <a:cubicBezTo>
                    <a:pt x="490093" y="893572"/>
                    <a:pt x="488696" y="892175"/>
                    <a:pt x="486918" y="892175"/>
                  </a:cubicBezTo>
                  <a:lnTo>
                    <a:pt x="386715" y="892175"/>
                  </a:lnTo>
                  <a:lnTo>
                    <a:pt x="386715" y="793369"/>
                  </a:lnTo>
                  <a:cubicBezTo>
                    <a:pt x="544576" y="767461"/>
                    <a:pt x="665353" y="630174"/>
                    <a:pt x="665353" y="465201"/>
                  </a:cubicBezTo>
                  <a:cubicBezTo>
                    <a:pt x="665353" y="393954"/>
                    <a:pt x="642874" y="328041"/>
                    <a:pt x="604647" y="273812"/>
                  </a:cubicBezTo>
                  <a:lnTo>
                    <a:pt x="715391" y="163068"/>
                  </a:lnTo>
                  <a:lnTo>
                    <a:pt x="715391" y="257556"/>
                  </a:lnTo>
                  <a:cubicBezTo>
                    <a:pt x="715391" y="259334"/>
                    <a:pt x="716915" y="260731"/>
                    <a:pt x="718693" y="260731"/>
                  </a:cubicBezTo>
                  <a:lnTo>
                    <a:pt x="803021" y="260731"/>
                  </a:lnTo>
                  <a:cubicBezTo>
                    <a:pt x="804799" y="260731"/>
                    <a:pt x="806323" y="259334"/>
                    <a:pt x="806323" y="257556"/>
                  </a:cubicBezTo>
                  <a:lnTo>
                    <a:pt x="806323" y="3556"/>
                  </a:lnTo>
                  <a:cubicBezTo>
                    <a:pt x="806323" y="1778"/>
                    <a:pt x="804799" y="254"/>
                    <a:pt x="803021" y="254"/>
                  </a:cubicBezTo>
                </a:path>
              </a:pathLst>
            </a:custGeom>
            <a:solidFill>
              <a:srgbClr val="FFFFFF"/>
            </a:solidFill>
          </p:spPr>
        </p:sp>
        <p:sp>
          <p:nvSpPr>
            <p:cNvPr id="77" name="Freeform 77"/>
            <p:cNvSpPr/>
            <p:nvPr/>
          </p:nvSpPr>
          <p:spPr>
            <a:xfrm>
              <a:off x="931164" y="1201166"/>
              <a:ext cx="303530" cy="77724"/>
            </a:xfrm>
            <a:custGeom>
              <a:avLst/>
              <a:gdLst/>
              <a:ahLst/>
              <a:cxnLst/>
              <a:rect l="l" t="t" r="r" b="b"/>
              <a:pathLst>
                <a:path w="303530" h="77724">
                  <a:moveTo>
                    <a:pt x="300228" y="0"/>
                  </a:moveTo>
                  <a:lnTo>
                    <a:pt x="3175" y="0"/>
                  </a:lnTo>
                  <a:cubicBezTo>
                    <a:pt x="1397" y="0"/>
                    <a:pt x="0" y="1270"/>
                    <a:pt x="0" y="2921"/>
                  </a:cubicBezTo>
                  <a:lnTo>
                    <a:pt x="0" y="74803"/>
                  </a:lnTo>
                  <a:cubicBezTo>
                    <a:pt x="0" y="76454"/>
                    <a:pt x="1397" y="77724"/>
                    <a:pt x="3175" y="77724"/>
                  </a:cubicBezTo>
                  <a:lnTo>
                    <a:pt x="300228" y="77724"/>
                  </a:lnTo>
                  <a:cubicBezTo>
                    <a:pt x="302133" y="77724"/>
                    <a:pt x="303530" y="76454"/>
                    <a:pt x="303530" y="74803"/>
                  </a:cubicBezTo>
                  <a:lnTo>
                    <a:pt x="303530" y="2921"/>
                  </a:lnTo>
                  <a:cubicBezTo>
                    <a:pt x="303530" y="1397"/>
                    <a:pt x="302133" y="0"/>
                    <a:pt x="300228" y="0"/>
                  </a:cubicBezTo>
                </a:path>
              </a:pathLst>
            </a:custGeom>
            <a:solidFill>
              <a:srgbClr val="FFFFFF"/>
            </a:solidFill>
          </p:spPr>
        </p:sp>
        <p:sp>
          <p:nvSpPr>
            <p:cNvPr id="78" name="Freeform 78"/>
            <p:cNvSpPr/>
            <p:nvPr/>
          </p:nvSpPr>
          <p:spPr>
            <a:xfrm>
              <a:off x="931164" y="1329563"/>
              <a:ext cx="303530" cy="77851"/>
            </a:xfrm>
            <a:custGeom>
              <a:avLst/>
              <a:gdLst/>
              <a:ahLst/>
              <a:cxnLst/>
              <a:rect l="l" t="t" r="r" b="b"/>
              <a:pathLst>
                <a:path w="303530" h="77851">
                  <a:moveTo>
                    <a:pt x="300228" y="0"/>
                  </a:moveTo>
                  <a:lnTo>
                    <a:pt x="3175" y="0"/>
                  </a:lnTo>
                  <a:cubicBezTo>
                    <a:pt x="1397" y="0"/>
                    <a:pt x="0" y="1397"/>
                    <a:pt x="0" y="3048"/>
                  </a:cubicBezTo>
                  <a:lnTo>
                    <a:pt x="0" y="74930"/>
                  </a:lnTo>
                  <a:cubicBezTo>
                    <a:pt x="0" y="76581"/>
                    <a:pt x="1397" y="77851"/>
                    <a:pt x="3175" y="77851"/>
                  </a:cubicBezTo>
                  <a:lnTo>
                    <a:pt x="300228" y="77851"/>
                  </a:lnTo>
                  <a:cubicBezTo>
                    <a:pt x="302133" y="77851"/>
                    <a:pt x="303530" y="76581"/>
                    <a:pt x="303530" y="74930"/>
                  </a:cubicBezTo>
                  <a:lnTo>
                    <a:pt x="303530" y="3048"/>
                  </a:lnTo>
                  <a:cubicBezTo>
                    <a:pt x="303530" y="1397"/>
                    <a:pt x="302133" y="0"/>
                    <a:pt x="300228" y="0"/>
                  </a:cubicBezTo>
                </a:path>
              </a:pathLst>
            </a:custGeom>
            <a:solidFill>
              <a:srgbClr val="FFFFFF"/>
            </a:solidFill>
          </p:spPr>
        </p:sp>
        <p:sp>
          <p:nvSpPr>
            <p:cNvPr id="79" name="Freeform 79"/>
            <p:cNvSpPr/>
            <p:nvPr/>
          </p:nvSpPr>
          <p:spPr>
            <a:xfrm>
              <a:off x="647065" y="479552"/>
              <a:ext cx="67056" cy="166751"/>
            </a:xfrm>
            <a:custGeom>
              <a:avLst/>
              <a:gdLst/>
              <a:ahLst/>
              <a:cxnLst/>
              <a:rect l="l" t="t" r="r" b="b"/>
              <a:pathLst>
                <a:path w="67056" h="166751">
                  <a:moveTo>
                    <a:pt x="0" y="0"/>
                  </a:moveTo>
                  <a:lnTo>
                    <a:pt x="67056" y="0"/>
                  </a:lnTo>
                  <a:lnTo>
                    <a:pt x="67056" y="22860"/>
                  </a:lnTo>
                  <a:lnTo>
                    <a:pt x="28067" y="22860"/>
                  </a:lnTo>
                  <a:lnTo>
                    <a:pt x="28067" y="70612"/>
                  </a:lnTo>
                  <a:lnTo>
                    <a:pt x="55880" y="70612"/>
                  </a:lnTo>
                  <a:lnTo>
                    <a:pt x="55880" y="93218"/>
                  </a:lnTo>
                  <a:lnTo>
                    <a:pt x="28067" y="93218"/>
                  </a:lnTo>
                  <a:lnTo>
                    <a:pt x="28067" y="143891"/>
                  </a:lnTo>
                  <a:lnTo>
                    <a:pt x="66929" y="143891"/>
                  </a:lnTo>
                  <a:lnTo>
                    <a:pt x="66929" y="166751"/>
                  </a:lnTo>
                  <a:lnTo>
                    <a:pt x="0" y="166751"/>
                  </a:lnTo>
                  <a:close/>
                </a:path>
              </a:pathLst>
            </a:custGeom>
            <a:solidFill>
              <a:srgbClr val="FFFFFF"/>
            </a:solidFill>
          </p:spPr>
        </p:sp>
        <p:sp>
          <p:nvSpPr>
            <p:cNvPr id="80" name="Freeform 80"/>
            <p:cNvSpPr/>
            <p:nvPr/>
          </p:nvSpPr>
          <p:spPr>
            <a:xfrm>
              <a:off x="731393" y="477647"/>
              <a:ext cx="84963" cy="190119"/>
            </a:xfrm>
            <a:custGeom>
              <a:avLst/>
              <a:gdLst/>
              <a:ahLst/>
              <a:cxnLst/>
              <a:rect l="l" t="t" r="r" b="b"/>
              <a:pathLst>
                <a:path w="84963" h="190119">
                  <a:moveTo>
                    <a:pt x="56896" y="131699"/>
                  </a:moveTo>
                  <a:lnTo>
                    <a:pt x="56896" y="40640"/>
                  </a:lnTo>
                  <a:cubicBezTo>
                    <a:pt x="56896" y="30480"/>
                    <a:pt x="52451" y="23368"/>
                    <a:pt x="42291" y="23368"/>
                  </a:cubicBezTo>
                  <a:lnTo>
                    <a:pt x="28067" y="30480"/>
                  </a:lnTo>
                  <a:lnTo>
                    <a:pt x="28067" y="131699"/>
                  </a:lnTo>
                  <a:cubicBezTo>
                    <a:pt x="28067" y="141605"/>
                    <a:pt x="32512" y="148971"/>
                    <a:pt x="42291" y="148971"/>
                  </a:cubicBezTo>
                  <a:lnTo>
                    <a:pt x="56896" y="141605"/>
                  </a:lnTo>
                  <a:moveTo>
                    <a:pt x="32004" y="180213"/>
                  </a:moveTo>
                  <a:lnTo>
                    <a:pt x="32004" y="168910"/>
                  </a:lnTo>
                  <a:cubicBezTo>
                    <a:pt x="9525" y="164973"/>
                    <a:pt x="0" y="148463"/>
                    <a:pt x="0" y="125857"/>
                  </a:cubicBezTo>
                  <a:lnTo>
                    <a:pt x="0" y="45085"/>
                  </a:lnTo>
                  <a:cubicBezTo>
                    <a:pt x="0" y="19050"/>
                    <a:pt x="12827" y="0"/>
                    <a:pt x="42291" y="0"/>
                  </a:cubicBezTo>
                  <a:cubicBezTo>
                    <a:pt x="72136" y="0"/>
                    <a:pt x="84963" y="18923"/>
                    <a:pt x="84963" y="45085"/>
                  </a:cubicBezTo>
                  <a:lnTo>
                    <a:pt x="84963" y="125857"/>
                  </a:lnTo>
                  <a:cubicBezTo>
                    <a:pt x="84963" y="144018"/>
                    <a:pt x="78613" y="158369"/>
                    <a:pt x="64262" y="165227"/>
                  </a:cubicBezTo>
                  <a:lnTo>
                    <a:pt x="84963" y="169164"/>
                  </a:lnTo>
                  <a:lnTo>
                    <a:pt x="84963" y="190119"/>
                  </a:lnTo>
                  <a:close/>
                </a:path>
              </a:pathLst>
            </a:custGeom>
            <a:solidFill>
              <a:srgbClr val="FFFFFF"/>
            </a:solidFill>
          </p:spPr>
        </p:sp>
        <p:sp>
          <p:nvSpPr>
            <p:cNvPr id="81" name="Freeform 81"/>
            <p:cNvSpPr/>
            <p:nvPr/>
          </p:nvSpPr>
          <p:spPr>
            <a:xfrm>
              <a:off x="834517" y="479552"/>
              <a:ext cx="81534" cy="169037"/>
            </a:xfrm>
            <a:custGeom>
              <a:avLst/>
              <a:gdLst/>
              <a:ahLst/>
              <a:cxnLst/>
              <a:rect l="l" t="t" r="r" b="b"/>
              <a:pathLst>
                <a:path w="81534" h="169037">
                  <a:moveTo>
                    <a:pt x="81534" y="0"/>
                  </a:moveTo>
                  <a:lnTo>
                    <a:pt x="81534" y="126365"/>
                  </a:lnTo>
                  <a:cubicBezTo>
                    <a:pt x="81534" y="152273"/>
                    <a:pt x="70485" y="169037"/>
                    <a:pt x="41910" y="169037"/>
                  </a:cubicBezTo>
                  <a:cubicBezTo>
                    <a:pt x="12319" y="169037"/>
                    <a:pt x="0" y="152273"/>
                    <a:pt x="0" y="126365"/>
                  </a:cubicBezTo>
                  <a:lnTo>
                    <a:pt x="0" y="0"/>
                  </a:lnTo>
                  <a:lnTo>
                    <a:pt x="28067" y="0"/>
                  </a:lnTo>
                  <a:lnTo>
                    <a:pt x="28067" y="129032"/>
                  </a:lnTo>
                  <a:cubicBezTo>
                    <a:pt x="28067" y="138938"/>
                    <a:pt x="32004" y="145542"/>
                    <a:pt x="41910" y="145542"/>
                  </a:cubicBezTo>
                  <a:lnTo>
                    <a:pt x="55753" y="138938"/>
                  </a:lnTo>
                  <a:lnTo>
                    <a:pt x="55753" y="0"/>
                  </a:lnTo>
                  <a:close/>
                </a:path>
              </a:pathLst>
            </a:custGeom>
            <a:solidFill>
              <a:srgbClr val="FFFFFF"/>
            </a:solidFill>
          </p:spPr>
        </p:sp>
        <p:sp>
          <p:nvSpPr>
            <p:cNvPr id="82" name="Freeform 82"/>
            <p:cNvSpPr/>
            <p:nvPr/>
          </p:nvSpPr>
          <p:spPr>
            <a:xfrm>
              <a:off x="930275" y="479552"/>
              <a:ext cx="95250" cy="167005"/>
            </a:xfrm>
            <a:custGeom>
              <a:avLst/>
              <a:gdLst/>
              <a:ahLst/>
              <a:cxnLst/>
              <a:rect l="l" t="t" r="r" b="b"/>
              <a:pathLst>
                <a:path w="95250" h="167005">
                  <a:moveTo>
                    <a:pt x="35179" y="114046"/>
                  </a:moveTo>
                  <a:lnTo>
                    <a:pt x="57658" y="114046"/>
                  </a:lnTo>
                  <a:lnTo>
                    <a:pt x="46609" y="46990"/>
                  </a:lnTo>
                  <a:lnTo>
                    <a:pt x="46355" y="46990"/>
                  </a:lnTo>
                  <a:close/>
                  <a:moveTo>
                    <a:pt x="0" y="167005"/>
                  </a:moveTo>
                  <a:lnTo>
                    <a:pt x="31496" y="0"/>
                  </a:lnTo>
                  <a:lnTo>
                    <a:pt x="63500" y="0"/>
                  </a:lnTo>
                  <a:lnTo>
                    <a:pt x="95250" y="167005"/>
                  </a:lnTo>
                  <a:lnTo>
                    <a:pt x="66421" y="167005"/>
                  </a:lnTo>
                  <a:lnTo>
                    <a:pt x="61214" y="136525"/>
                  </a:lnTo>
                  <a:lnTo>
                    <a:pt x="31496" y="136525"/>
                  </a:lnTo>
                  <a:lnTo>
                    <a:pt x="26543" y="167005"/>
                  </a:lnTo>
                  <a:close/>
                </a:path>
              </a:pathLst>
            </a:custGeom>
            <a:solidFill>
              <a:srgbClr val="FFFFFF"/>
            </a:solidFill>
          </p:spPr>
        </p:sp>
        <p:sp>
          <p:nvSpPr>
            <p:cNvPr id="83" name="Freeform 83"/>
            <p:cNvSpPr/>
            <p:nvPr/>
          </p:nvSpPr>
          <p:spPr>
            <a:xfrm>
              <a:off x="1039368" y="479552"/>
              <a:ext cx="61595" cy="167005"/>
            </a:xfrm>
            <a:custGeom>
              <a:avLst/>
              <a:gdLst/>
              <a:ahLst/>
              <a:cxnLst/>
              <a:rect l="l" t="t" r="r" b="b"/>
              <a:pathLst>
                <a:path w="61595" h="167005">
                  <a:moveTo>
                    <a:pt x="0" y="0"/>
                  </a:moveTo>
                  <a:lnTo>
                    <a:pt x="28067" y="0"/>
                  </a:lnTo>
                  <a:lnTo>
                    <a:pt x="28067" y="144145"/>
                  </a:lnTo>
                  <a:lnTo>
                    <a:pt x="61595" y="144145"/>
                  </a:lnTo>
                  <a:lnTo>
                    <a:pt x="61595" y="167005"/>
                  </a:lnTo>
                  <a:lnTo>
                    <a:pt x="0" y="167005"/>
                  </a:lnTo>
                  <a:close/>
                </a:path>
              </a:pathLst>
            </a:custGeom>
            <a:solidFill>
              <a:srgbClr val="FFFFFF"/>
            </a:solidFill>
          </p:spPr>
        </p:sp>
        <p:sp>
          <p:nvSpPr>
            <p:cNvPr id="84" name="Freeform 84"/>
            <p:cNvSpPr/>
            <p:nvPr/>
          </p:nvSpPr>
          <p:spPr>
            <a:xfrm>
              <a:off x="1115949" y="479552"/>
              <a:ext cx="28067" cy="167005"/>
            </a:xfrm>
            <a:custGeom>
              <a:avLst/>
              <a:gdLst/>
              <a:ahLst/>
              <a:cxnLst/>
              <a:rect l="l" t="t" r="r" b="b"/>
              <a:pathLst>
                <a:path w="28067" h="167005">
                  <a:moveTo>
                    <a:pt x="0" y="0"/>
                  </a:moveTo>
                  <a:lnTo>
                    <a:pt x="28067" y="0"/>
                  </a:lnTo>
                  <a:lnTo>
                    <a:pt x="28067" y="167005"/>
                  </a:lnTo>
                  <a:lnTo>
                    <a:pt x="0" y="167005"/>
                  </a:lnTo>
                  <a:close/>
                </a:path>
              </a:pathLst>
            </a:custGeom>
            <a:solidFill>
              <a:srgbClr val="FFFFFF"/>
            </a:solidFill>
          </p:spPr>
        </p:sp>
        <p:sp>
          <p:nvSpPr>
            <p:cNvPr id="85" name="Freeform 85"/>
            <p:cNvSpPr/>
            <p:nvPr/>
          </p:nvSpPr>
          <p:spPr>
            <a:xfrm>
              <a:off x="1159002" y="479552"/>
              <a:ext cx="74676" cy="167005"/>
            </a:xfrm>
            <a:custGeom>
              <a:avLst/>
              <a:gdLst/>
              <a:ahLst/>
              <a:cxnLst/>
              <a:rect l="l" t="t" r="r" b="b"/>
              <a:pathLst>
                <a:path w="74676" h="167005">
                  <a:moveTo>
                    <a:pt x="0" y="0"/>
                  </a:moveTo>
                  <a:lnTo>
                    <a:pt x="74676" y="0"/>
                  </a:lnTo>
                  <a:lnTo>
                    <a:pt x="74676" y="22860"/>
                  </a:lnTo>
                  <a:lnTo>
                    <a:pt x="51562" y="22860"/>
                  </a:lnTo>
                  <a:lnTo>
                    <a:pt x="51562" y="167005"/>
                  </a:lnTo>
                  <a:lnTo>
                    <a:pt x="23241" y="167005"/>
                  </a:lnTo>
                  <a:lnTo>
                    <a:pt x="23241" y="22987"/>
                  </a:lnTo>
                  <a:lnTo>
                    <a:pt x="0" y="22987"/>
                  </a:lnTo>
                  <a:close/>
                </a:path>
              </a:pathLst>
            </a:custGeom>
            <a:solidFill>
              <a:srgbClr val="FFFFFF"/>
            </a:solidFill>
          </p:spPr>
        </p:sp>
        <p:sp>
          <p:nvSpPr>
            <p:cNvPr id="86" name="Freeform 86"/>
            <p:cNvSpPr/>
            <p:nvPr/>
          </p:nvSpPr>
          <p:spPr>
            <a:xfrm>
              <a:off x="1244092" y="479552"/>
              <a:ext cx="90424" cy="167005"/>
            </a:xfrm>
            <a:custGeom>
              <a:avLst/>
              <a:gdLst/>
              <a:ahLst/>
              <a:cxnLst/>
              <a:rect l="l" t="t" r="r" b="b"/>
              <a:pathLst>
                <a:path w="90424" h="167005">
                  <a:moveTo>
                    <a:pt x="59309" y="103505"/>
                  </a:moveTo>
                  <a:lnTo>
                    <a:pt x="59309" y="167005"/>
                  </a:lnTo>
                  <a:lnTo>
                    <a:pt x="31242" y="167005"/>
                  </a:lnTo>
                  <a:lnTo>
                    <a:pt x="31242" y="103505"/>
                  </a:lnTo>
                  <a:lnTo>
                    <a:pt x="0" y="0"/>
                  </a:lnTo>
                  <a:lnTo>
                    <a:pt x="29337" y="0"/>
                  </a:lnTo>
                  <a:lnTo>
                    <a:pt x="46355" y="63246"/>
                  </a:lnTo>
                  <a:lnTo>
                    <a:pt x="46609" y="63246"/>
                  </a:lnTo>
                  <a:lnTo>
                    <a:pt x="63627" y="0"/>
                  </a:lnTo>
                  <a:lnTo>
                    <a:pt x="90424" y="0"/>
                  </a:lnTo>
                  <a:close/>
                </a:path>
              </a:pathLst>
            </a:custGeom>
            <a:solidFill>
              <a:srgbClr val="FFFFFF"/>
            </a:solidFill>
          </p:spPr>
        </p:sp>
        <p:sp>
          <p:nvSpPr>
            <p:cNvPr id="87" name="Freeform 87"/>
            <p:cNvSpPr/>
            <p:nvPr/>
          </p:nvSpPr>
          <p:spPr>
            <a:xfrm>
              <a:off x="647192" y="232537"/>
              <a:ext cx="82296" cy="170942"/>
            </a:xfrm>
            <a:custGeom>
              <a:avLst/>
              <a:gdLst/>
              <a:ahLst/>
              <a:cxnLst/>
              <a:rect l="l" t="t" r="r" b="b"/>
              <a:pathLst>
                <a:path w="82296" h="170942">
                  <a:moveTo>
                    <a:pt x="42291" y="79883"/>
                  </a:moveTo>
                  <a:lnTo>
                    <a:pt x="82169" y="79883"/>
                  </a:lnTo>
                  <a:lnTo>
                    <a:pt x="82169" y="169037"/>
                  </a:lnTo>
                  <a:lnTo>
                    <a:pt x="61976" y="169037"/>
                  </a:lnTo>
                  <a:lnTo>
                    <a:pt x="61976" y="150749"/>
                  </a:lnTo>
                  <a:cubicBezTo>
                    <a:pt x="58293" y="163322"/>
                    <a:pt x="50419" y="170942"/>
                    <a:pt x="35179" y="170942"/>
                  </a:cubicBezTo>
                  <a:cubicBezTo>
                    <a:pt x="11049" y="170942"/>
                    <a:pt x="0" y="151765"/>
                    <a:pt x="0" y="125857"/>
                  </a:cubicBezTo>
                  <a:lnTo>
                    <a:pt x="0" y="45085"/>
                  </a:lnTo>
                  <a:cubicBezTo>
                    <a:pt x="0" y="18923"/>
                    <a:pt x="12573" y="0"/>
                    <a:pt x="42164" y="0"/>
                  </a:cubicBezTo>
                  <a:cubicBezTo>
                    <a:pt x="73279" y="0"/>
                    <a:pt x="82296" y="17272"/>
                    <a:pt x="82296" y="41910"/>
                  </a:cubicBezTo>
                  <a:lnTo>
                    <a:pt x="82296" y="56642"/>
                  </a:lnTo>
                  <a:lnTo>
                    <a:pt x="56515" y="56642"/>
                  </a:lnTo>
                  <a:lnTo>
                    <a:pt x="56515" y="39751"/>
                  </a:lnTo>
                  <a:cubicBezTo>
                    <a:pt x="56515" y="29337"/>
                    <a:pt x="52578" y="23495"/>
                    <a:pt x="42545" y="23495"/>
                  </a:cubicBezTo>
                  <a:lnTo>
                    <a:pt x="27940" y="30607"/>
                  </a:lnTo>
                  <a:lnTo>
                    <a:pt x="27940" y="130429"/>
                  </a:lnTo>
                  <a:cubicBezTo>
                    <a:pt x="27940" y="140462"/>
                    <a:pt x="32131" y="147701"/>
                    <a:pt x="41783" y="147701"/>
                  </a:cubicBezTo>
                  <a:lnTo>
                    <a:pt x="55626" y="142494"/>
                  </a:lnTo>
                  <a:lnTo>
                    <a:pt x="55626" y="101981"/>
                  </a:lnTo>
                  <a:lnTo>
                    <a:pt x="42291" y="101981"/>
                  </a:lnTo>
                  <a:close/>
                </a:path>
              </a:pathLst>
            </a:custGeom>
            <a:solidFill>
              <a:srgbClr val="FFFFFF"/>
            </a:solidFill>
          </p:spPr>
        </p:sp>
        <p:sp>
          <p:nvSpPr>
            <p:cNvPr id="88" name="Freeform 88"/>
            <p:cNvSpPr/>
            <p:nvPr/>
          </p:nvSpPr>
          <p:spPr>
            <a:xfrm>
              <a:off x="747903" y="234569"/>
              <a:ext cx="67056" cy="166751"/>
            </a:xfrm>
            <a:custGeom>
              <a:avLst/>
              <a:gdLst/>
              <a:ahLst/>
              <a:cxnLst/>
              <a:rect l="l" t="t" r="r" b="b"/>
              <a:pathLst>
                <a:path w="67056" h="166751">
                  <a:moveTo>
                    <a:pt x="0" y="0"/>
                  </a:moveTo>
                  <a:lnTo>
                    <a:pt x="67056" y="0"/>
                  </a:lnTo>
                  <a:lnTo>
                    <a:pt x="67056" y="22860"/>
                  </a:lnTo>
                  <a:lnTo>
                    <a:pt x="28067" y="22860"/>
                  </a:lnTo>
                  <a:lnTo>
                    <a:pt x="28067" y="70612"/>
                  </a:lnTo>
                  <a:lnTo>
                    <a:pt x="55880" y="70612"/>
                  </a:lnTo>
                  <a:lnTo>
                    <a:pt x="55880" y="93218"/>
                  </a:lnTo>
                  <a:lnTo>
                    <a:pt x="28067" y="93218"/>
                  </a:lnTo>
                  <a:lnTo>
                    <a:pt x="28067" y="143891"/>
                  </a:lnTo>
                  <a:lnTo>
                    <a:pt x="66929" y="143891"/>
                  </a:lnTo>
                  <a:lnTo>
                    <a:pt x="66929" y="166751"/>
                  </a:lnTo>
                  <a:lnTo>
                    <a:pt x="0" y="166751"/>
                  </a:lnTo>
                  <a:close/>
                </a:path>
              </a:pathLst>
            </a:custGeom>
            <a:solidFill>
              <a:srgbClr val="FFFFFF"/>
            </a:solidFill>
          </p:spPr>
        </p:sp>
        <p:sp>
          <p:nvSpPr>
            <p:cNvPr id="89" name="Freeform 89"/>
            <p:cNvSpPr/>
            <p:nvPr/>
          </p:nvSpPr>
          <p:spPr>
            <a:xfrm>
              <a:off x="832485" y="234569"/>
              <a:ext cx="81153" cy="167005"/>
            </a:xfrm>
            <a:custGeom>
              <a:avLst/>
              <a:gdLst/>
              <a:ahLst/>
              <a:cxnLst/>
              <a:rect l="l" t="t" r="r" b="b"/>
              <a:pathLst>
                <a:path w="81153" h="167005">
                  <a:moveTo>
                    <a:pt x="23622" y="62103"/>
                  </a:moveTo>
                  <a:lnTo>
                    <a:pt x="23622" y="167005"/>
                  </a:lnTo>
                  <a:lnTo>
                    <a:pt x="0" y="167005"/>
                  </a:lnTo>
                  <a:lnTo>
                    <a:pt x="0" y="0"/>
                  </a:lnTo>
                  <a:lnTo>
                    <a:pt x="27559" y="0"/>
                  </a:lnTo>
                  <a:lnTo>
                    <a:pt x="57785" y="95758"/>
                  </a:lnTo>
                  <a:lnTo>
                    <a:pt x="57785" y="0"/>
                  </a:lnTo>
                  <a:lnTo>
                    <a:pt x="81153" y="0"/>
                  </a:lnTo>
                  <a:lnTo>
                    <a:pt x="81153" y="167005"/>
                  </a:lnTo>
                  <a:lnTo>
                    <a:pt x="56642" y="167005"/>
                  </a:lnTo>
                  <a:close/>
                </a:path>
              </a:pathLst>
            </a:custGeom>
            <a:solidFill>
              <a:srgbClr val="FFFFFF"/>
            </a:solidFill>
          </p:spPr>
        </p:sp>
        <p:sp>
          <p:nvSpPr>
            <p:cNvPr id="90" name="Freeform 90"/>
            <p:cNvSpPr/>
            <p:nvPr/>
          </p:nvSpPr>
          <p:spPr>
            <a:xfrm>
              <a:off x="932180" y="234569"/>
              <a:ext cx="84074" cy="167005"/>
            </a:xfrm>
            <a:custGeom>
              <a:avLst/>
              <a:gdLst/>
              <a:ahLst/>
              <a:cxnLst/>
              <a:rect l="l" t="t" r="r" b="b"/>
              <a:pathLst>
                <a:path w="84074" h="167005">
                  <a:moveTo>
                    <a:pt x="40005" y="144145"/>
                  </a:moveTo>
                  <a:lnTo>
                    <a:pt x="56007" y="137287"/>
                  </a:lnTo>
                  <a:lnTo>
                    <a:pt x="56007" y="39624"/>
                  </a:lnTo>
                  <a:cubicBezTo>
                    <a:pt x="56007" y="29718"/>
                    <a:pt x="51562" y="22860"/>
                    <a:pt x="40005" y="22860"/>
                  </a:cubicBezTo>
                  <a:lnTo>
                    <a:pt x="28194" y="22860"/>
                  </a:lnTo>
                  <a:lnTo>
                    <a:pt x="28194" y="144018"/>
                  </a:lnTo>
                  <a:close/>
                  <a:moveTo>
                    <a:pt x="84074" y="44831"/>
                  </a:moveTo>
                  <a:lnTo>
                    <a:pt x="84074" y="122174"/>
                  </a:lnTo>
                  <a:cubicBezTo>
                    <a:pt x="84074" y="147828"/>
                    <a:pt x="73533" y="167005"/>
                    <a:pt x="43434" y="167005"/>
                  </a:cubicBezTo>
                  <a:lnTo>
                    <a:pt x="0" y="167005"/>
                  </a:lnTo>
                  <a:lnTo>
                    <a:pt x="0" y="0"/>
                  </a:lnTo>
                  <a:lnTo>
                    <a:pt x="43307" y="0"/>
                  </a:lnTo>
                  <a:cubicBezTo>
                    <a:pt x="73406" y="0"/>
                    <a:pt x="83947" y="18923"/>
                    <a:pt x="83947" y="44831"/>
                  </a:cubicBezTo>
                </a:path>
              </a:pathLst>
            </a:custGeom>
            <a:solidFill>
              <a:srgbClr val="FFFFFF"/>
            </a:solidFill>
          </p:spPr>
        </p:sp>
        <p:sp>
          <p:nvSpPr>
            <p:cNvPr id="91" name="Freeform 91"/>
            <p:cNvSpPr/>
            <p:nvPr/>
          </p:nvSpPr>
          <p:spPr>
            <a:xfrm>
              <a:off x="1034923" y="234569"/>
              <a:ext cx="67056" cy="166751"/>
            </a:xfrm>
            <a:custGeom>
              <a:avLst/>
              <a:gdLst/>
              <a:ahLst/>
              <a:cxnLst/>
              <a:rect l="l" t="t" r="r" b="b"/>
              <a:pathLst>
                <a:path w="67056" h="166751">
                  <a:moveTo>
                    <a:pt x="0" y="0"/>
                  </a:moveTo>
                  <a:lnTo>
                    <a:pt x="67056" y="0"/>
                  </a:lnTo>
                  <a:lnTo>
                    <a:pt x="67056" y="22860"/>
                  </a:lnTo>
                  <a:lnTo>
                    <a:pt x="28067" y="22860"/>
                  </a:lnTo>
                  <a:lnTo>
                    <a:pt x="28067" y="70612"/>
                  </a:lnTo>
                  <a:lnTo>
                    <a:pt x="56007" y="70612"/>
                  </a:lnTo>
                  <a:lnTo>
                    <a:pt x="56007" y="93218"/>
                  </a:lnTo>
                  <a:lnTo>
                    <a:pt x="28067" y="93218"/>
                  </a:lnTo>
                  <a:lnTo>
                    <a:pt x="28067" y="143891"/>
                  </a:lnTo>
                  <a:lnTo>
                    <a:pt x="66929" y="143891"/>
                  </a:lnTo>
                  <a:lnTo>
                    <a:pt x="66929" y="166751"/>
                  </a:lnTo>
                  <a:lnTo>
                    <a:pt x="0" y="166751"/>
                  </a:lnTo>
                  <a:close/>
                </a:path>
              </a:pathLst>
            </a:custGeom>
            <a:solidFill>
              <a:srgbClr val="FFFFFF"/>
            </a:solidFill>
          </p:spPr>
        </p:sp>
        <p:sp>
          <p:nvSpPr>
            <p:cNvPr id="92" name="Freeform 92"/>
            <p:cNvSpPr/>
            <p:nvPr/>
          </p:nvSpPr>
          <p:spPr>
            <a:xfrm>
              <a:off x="1119251" y="234569"/>
              <a:ext cx="83947" cy="166878"/>
            </a:xfrm>
            <a:custGeom>
              <a:avLst/>
              <a:gdLst/>
              <a:ahLst/>
              <a:cxnLst/>
              <a:rect l="l" t="t" r="r" b="b"/>
              <a:pathLst>
                <a:path w="83947" h="166878">
                  <a:moveTo>
                    <a:pt x="28067" y="22860"/>
                  </a:moveTo>
                  <a:lnTo>
                    <a:pt x="28067" y="74803"/>
                  </a:lnTo>
                  <a:lnTo>
                    <a:pt x="37465" y="74803"/>
                  </a:lnTo>
                  <a:cubicBezTo>
                    <a:pt x="47117" y="74803"/>
                    <a:pt x="51308" y="69850"/>
                    <a:pt x="51308" y="60960"/>
                  </a:cubicBezTo>
                  <a:lnTo>
                    <a:pt x="51308" y="36449"/>
                  </a:lnTo>
                  <a:cubicBezTo>
                    <a:pt x="51308" y="27305"/>
                    <a:pt x="47117" y="22860"/>
                    <a:pt x="37465" y="22860"/>
                  </a:cubicBezTo>
                  <a:close/>
                  <a:moveTo>
                    <a:pt x="28067" y="90297"/>
                  </a:moveTo>
                  <a:lnTo>
                    <a:pt x="28067" y="166878"/>
                  </a:lnTo>
                  <a:lnTo>
                    <a:pt x="0" y="166878"/>
                  </a:lnTo>
                  <a:lnTo>
                    <a:pt x="0" y="0"/>
                  </a:lnTo>
                  <a:lnTo>
                    <a:pt x="40894" y="0"/>
                  </a:lnTo>
                  <a:cubicBezTo>
                    <a:pt x="69215" y="0"/>
                    <a:pt x="79629" y="14097"/>
                    <a:pt x="79629" y="37465"/>
                  </a:cubicBezTo>
                  <a:lnTo>
                    <a:pt x="79629" y="58801"/>
                  </a:lnTo>
                  <a:cubicBezTo>
                    <a:pt x="79629" y="76835"/>
                    <a:pt x="73279" y="87376"/>
                    <a:pt x="57150" y="91059"/>
                  </a:cubicBezTo>
                  <a:lnTo>
                    <a:pt x="83947" y="166878"/>
                  </a:lnTo>
                  <a:lnTo>
                    <a:pt x="54356" y="166878"/>
                  </a:lnTo>
                  <a:close/>
                </a:path>
              </a:pathLst>
            </a:custGeom>
            <a:solidFill>
              <a:srgbClr val="FFFFFF"/>
            </a:solidFill>
          </p:spPr>
        </p:sp>
      </p:grpSp>
      <p:sp>
        <p:nvSpPr>
          <p:cNvPr id="93" name="Freeform 93"/>
          <p:cNvSpPr/>
          <p:nvPr/>
        </p:nvSpPr>
        <p:spPr>
          <a:xfrm>
            <a:off x="11415224" y="6819440"/>
            <a:ext cx="2154720" cy="2154833"/>
          </a:xfrm>
          <a:custGeom>
            <a:avLst/>
            <a:gdLst/>
            <a:ahLst/>
            <a:cxnLst/>
            <a:rect l="l" t="t" r="r" b="b"/>
            <a:pathLst>
              <a:path w="2154720" h="2154833">
                <a:moveTo>
                  <a:pt x="0" y="0"/>
                </a:moveTo>
                <a:lnTo>
                  <a:pt x="2154720" y="0"/>
                </a:lnTo>
                <a:lnTo>
                  <a:pt x="2154720" y="2154833"/>
                </a:lnTo>
                <a:lnTo>
                  <a:pt x="0" y="215483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94" name="Freeform 94"/>
          <p:cNvSpPr/>
          <p:nvPr/>
        </p:nvSpPr>
        <p:spPr>
          <a:xfrm>
            <a:off x="11402148" y="4664086"/>
            <a:ext cx="2154720" cy="2154796"/>
          </a:xfrm>
          <a:custGeom>
            <a:avLst/>
            <a:gdLst/>
            <a:ahLst/>
            <a:cxnLst/>
            <a:rect l="l" t="t" r="r" b="b"/>
            <a:pathLst>
              <a:path w="2154720" h="2154796">
                <a:moveTo>
                  <a:pt x="0" y="0"/>
                </a:moveTo>
                <a:lnTo>
                  <a:pt x="2154720" y="0"/>
                </a:lnTo>
                <a:lnTo>
                  <a:pt x="2154720" y="2154796"/>
                </a:lnTo>
                <a:lnTo>
                  <a:pt x="0" y="215479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95" name="Freeform 95"/>
          <p:cNvSpPr/>
          <p:nvPr/>
        </p:nvSpPr>
        <p:spPr>
          <a:xfrm>
            <a:off x="13663387" y="6818882"/>
            <a:ext cx="2154739" cy="2154710"/>
          </a:xfrm>
          <a:custGeom>
            <a:avLst/>
            <a:gdLst/>
            <a:ahLst/>
            <a:cxnLst/>
            <a:rect l="l" t="t" r="r" b="b"/>
            <a:pathLst>
              <a:path w="2154739" h="2154710">
                <a:moveTo>
                  <a:pt x="0" y="0"/>
                </a:moveTo>
                <a:lnTo>
                  <a:pt x="2154739" y="0"/>
                </a:lnTo>
                <a:lnTo>
                  <a:pt x="2154739" y="2154710"/>
                </a:lnTo>
                <a:lnTo>
                  <a:pt x="0" y="215471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96" name="Freeform 96"/>
          <p:cNvSpPr/>
          <p:nvPr/>
        </p:nvSpPr>
        <p:spPr>
          <a:xfrm>
            <a:off x="13663387" y="2319879"/>
            <a:ext cx="2154701" cy="2154824"/>
          </a:xfrm>
          <a:custGeom>
            <a:avLst/>
            <a:gdLst/>
            <a:ahLst/>
            <a:cxnLst/>
            <a:rect l="l" t="t" r="r" b="b"/>
            <a:pathLst>
              <a:path w="2154701" h="2154824">
                <a:moveTo>
                  <a:pt x="0" y="0"/>
                </a:moveTo>
                <a:lnTo>
                  <a:pt x="2154701" y="0"/>
                </a:lnTo>
                <a:lnTo>
                  <a:pt x="2154701" y="2154824"/>
                </a:lnTo>
                <a:lnTo>
                  <a:pt x="0" y="2154824"/>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97" name="Freeform 97"/>
          <p:cNvSpPr/>
          <p:nvPr/>
        </p:nvSpPr>
        <p:spPr>
          <a:xfrm>
            <a:off x="13663387" y="4558399"/>
            <a:ext cx="2154701" cy="2154814"/>
          </a:xfrm>
          <a:custGeom>
            <a:avLst/>
            <a:gdLst/>
            <a:ahLst/>
            <a:cxnLst/>
            <a:rect l="l" t="t" r="r" b="b"/>
            <a:pathLst>
              <a:path w="2154701" h="2154814">
                <a:moveTo>
                  <a:pt x="0" y="0"/>
                </a:moveTo>
                <a:lnTo>
                  <a:pt x="2154701" y="0"/>
                </a:lnTo>
                <a:lnTo>
                  <a:pt x="2154701" y="2154814"/>
                </a:lnTo>
                <a:lnTo>
                  <a:pt x="0" y="2154814"/>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98" name="AutoShape 98"/>
          <p:cNvSpPr/>
          <p:nvPr/>
        </p:nvSpPr>
        <p:spPr>
          <a:xfrm flipV="1">
            <a:off x="9823742" y="1028700"/>
            <a:ext cx="805248" cy="0"/>
          </a:xfrm>
          <a:prstGeom prst="line">
            <a:avLst/>
          </a:prstGeom>
          <a:ln w="38100" cap="flat">
            <a:solidFill>
              <a:srgbClr val="CFB991"/>
            </a:solidFill>
            <a:prstDash val="solid"/>
            <a:headEnd type="none" w="sm" len="sm"/>
            <a:tailEnd type="arrow" w="med" len="sm"/>
          </a:ln>
        </p:spPr>
      </p:sp>
      <p:sp>
        <p:nvSpPr>
          <p:cNvPr id="99" name="Freeform 99"/>
          <p:cNvSpPr/>
          <p:nvPr/>
        </p:nvSpPr>
        <p:spPr>
          <a:xfrm>
            <a:off x="10943880" y="-743740"/>
            <a:ext cx="4874209" cy="3544879"/>
          </a:xfrm>
          <a:custGeom>
            <a:avLst/>
            <a:gdLst/>
            <a:ahLst/>
            <a:cxnLst/>
            <a:rect l="l" t="t" r="r" b="b"/>
            <a:pathLst>
              <a:path w="4874209" h="3544879">
                <a:moveTo>
                  <a:pt x="0" y="0"/>
                </a:moveTo>
                <a:lnTo>
                  <a:pt x="4874208" y="0"/>
                </a:lnTo>
                <a:lnTo>
                  <a:pt x="4874208" y="3544880"/>
                </a:lnTo>
                <a:lnTo>
                  <a:pt x="0" y="354488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100" name="TextBox 100"/>
          <p:cNvSpPr txBox="1"/>
          <p:nvPr/>
        </p:nvSpPr>
        <p:spPr>
          <a:xfrm>
            <a:off x="3425674" y="9071923"/>
            <a:ext cx="11482716" cy="505668"/>
          </a:xfrm>
          <a:prstGeom prst="rect">
            <a:avLst/>
          </a:prstGeom>
        </p:spPr>
        <p:txBody>
          <a:bodyPr lIns="0" tIns="0" rIns="0" bIns="0" rtlCol="0" anchor="t">
            <a:spAutoFit/>
          </a:bodyPr>
          <a:lstStyle/>
          <a:p>
            <a:pPr algn="ctr">
              <a:lnSpc>
                <a:spcPts val="1817"/>
              </a:lnSpc>
            </a:pPr>
            <a:r>
              <a:rPr lang="en-US" sz="1781" spc="17">
                <a:solidFill>
                  <a:srgbClr val="545454"/>
                </a:solidFill>
                <a:latin typeface="ITC Franklin Gothic LT Condensed"/>
                <a:ea typeface="ITC Franklin Gothic LT Condensed"/>
                <a:cs typeface="ITC Franklin Gothic LT Condensed"/>
                <a:sym typeface="ITC Franklin Gothic LT Condensed"/>
              </a:rPr>
              <a:t>Purdue’s Institute for a Sustainable Future supports these Global Goals in pursuit of our vision and mission. The complex, multi-factor, and pressing nature of the challenges and opportunities in these areas requires a collaborative, transdisciplinary approach.</a:t>
            </a:r>
          </a:p>
        </p:txBody>
      </p:sp>
      <p:sp>
        <p:nvSpPr>
          <p:cNvPr id="101" name="TextBox 101"/>
          <p:cNvSpPr txBox="1"/>
          <p:nvPr/>
        </p:nvSpPr>
        <p:spPr>
          <a:xfrm>
            <a:off x="2057400" y="649807"/>
            <a:ext cx="7784761" cy="711733"/>
          </a:xfrm>
          <a:prstGeom prst="rect">
            <a:avLst/>
          </a:prstGeom>
        </p:spPr>
        <p:txBody>
          <a:bodyPr wrap="square" lIns="0" tIns="0" rIns="0" bIns="0" rtlCol="0" anchor="t">
            <a:spAutoFit/>
          </a:bodyPr>
          <a:lstStyle/>
          <a:p>
            <a:pPr algn="ctr">
              <a:lnSpc>
                <a:spcPts val="5973"/>
              </a:lnSpc>
            </a:pPr>
            <a:r>
              <a:rPr lang="en-US" sz="4000" b="1" spc="-89" dirty="0">
                <a:solidFill>
                  <a:srgbClr val="000000"/>
                </a:solidFill>
                <a:latin typeface="ITC Franklin Gothic LT Condensed Semi-Bold"/>
                <a:ea typeface="ITC Franklin Gothic LT Condensed Semi-Bold"/>
                <a:cs typeface="ITC Franklin Gothic LT Condensed Semi-Bold"/>
                <a:sym typeface="ITC Franklin Gothic LT Condensed Semi-Bold"/>
              </a:rPr>
              <a:t>SUSTAINABLE DEVELOPMENT GOALS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88000" cy="1559361"/>
            <a:chOff x="0" y="0"/>
            <a:chExt cx="4513933" cy="377307"/>
          </a:xfrm>
        </p:grpSpPr>
        <p:sp>
          <p:nvSpPr>
            <p:cNvPr id="3" name="Freeform 3"/>
            <p:cNvSpPr/>
            <p:nvPr/>
          </p:nvSpPr>
          <p:spPr>
            <a:xfrm>
              <a:off x="0" y="0"/>
              <a:ext cx="4513933" cy="377307"/>
            </a:xfrm>
            <a:custGeom>
              <a:avLst/>
              <a:gdLst/>
              <a:ahLst/>
              <a:cxnLst/>
              <a:rect l="l" t="t" r="r" b="b"/>
              <a:pathLst>
                <a:path w="4513933" h="377307">
                  <a:moveTo>
                    <a:pt x="0" y="0"/>
                  </a:moveTo>
                  <a:lnTo>
                    <a:pt x="4513933" y="0"/>
                  </a:lnTo>
                  <a:lnTo>
                    <a:pt x="4513933" y="377307"/>
                  </a:lnTo>
                  <a:lnTo>
                    <a:pt x="0" y="377307"/>
                  </a:lnTo>
                  <a:close/>
                </a:path>
              </a:pathLst>
            </a:custGeom>
            <a:solidFill>
              <a:srgbClr val="000000"/>
            </a:solidFill>
          </p:spPr>
        </p:sp>
        <p:sp>
          <p:nvSpPr>
            <p:cNvPr id="4" name="TextBox 4"/>
            <p:cNvSpPr txBox="1"/>
            <p:nvPr/>
          </p:nvSpPr>
          <p:spPr>
            <a:xfrm>
              <a:off x="0" y="-38100"/>
              <a:ext cx="4513933" cy="415407"/>
            </a:xfrm>
            <a:prstGeom prst="rect">
              <a:avLst/>
            </a:prstGeom>
          </p:spPr>
          <p:txBody>
            <a:bodyPr lIns="25920" tIns="25920" rIns="25920" bIns="25920" rtlCol="0" anchor="ctr"/>
            <a:lstStyle/>
            <a:p>
              <a:pPr algn="ctr">
                <a:lnSpc>
                  <a:spcPts val="2928"/>
                </a:lnSpc>
                <a:spcBef>
                  <a:spcPct val="0"/>
                </a:spcBef>
              </a:pPr>
              <a:endParaRPr/>
            </a:p>
          </p:txBody>
        </p:sp>
      </p:grpSp>
      <p:sp>
        <p:nvSpPr>
          <p:cNvPr id="5" name="Freeform 5"/>
          <p:cNvSpPr/>
          <p:nvPr/>
        </p:nvSpPr>
        <p:spPr>
          <a:xfrm>
            <a:off x="720581" y="9068420"/>
            <a:ext cx="6213619" cy="655254"/>
          </a:xfrm>
          <a:custGeom>
            <a:avLst/>
            <a:gdLst/>
            <a:ahLst/>
            <a:cxnLst/>
            <a:rect l="l" t="t" r="r" b="b"/>
            <a:pathLst>
              <a:path w="6718403" h="708486">
                <a:moveTo>
                  <a:pt x="0" y="0"/>
                </a:moveTo>
                <a:lnTo>
                  <a:pt x="6718403" y="0"/>
                </a:lnTo>
                <a:lnTo>
                  <a:pt x="6718403" y="708486"/>
                </a:lnTo>
                <a:lnTo>
                  <a:pt x="0" y="708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4205818" y="2325526"/>
            <a:ext cx="2402543" cy="2415188"/>
          </a:xfrm>
          <a:custGeom>
            <a:avLst/>
            <a:gdLst/>
            <a:ahLst/>
            <a:cxnLst/>
            <a:rect l="l" t="t" r="r" b="b"/>
            <a:pathLst>
              <a:path w="2402543" h="2415188">
                <a:moveTo>
                  <a:pt x="0" y="0"/>
                </a:moveTo>
                <a:lnTo>
                  <a:pt x="2402544" y="0"/>
                </a:lnTo>
                <a:lnTo>
                  <a:pt x="2402544" y="2415189"/>
                </a:lnTo>
                <a:lnTo>
                  <a:pt x="0" y="2415189"/>
                </a:lnTo>
                <a:lnTo>
                  <a:pt x="0" y="0"/>
                </a:lnTo>
                <a:close/>
              </a:path>
            </a:pathLst>
          </a:custGeom>
          <a:blipFill>
            <a:blip r:embed="rId4"/>
            <a:stretch>
              <a:fillRect/>
            </a:stretch>
          </a:blipFill>
        </p:spPr>
      </p:sp>
      <p:sp>
        <p:nvSpPr>
          <p:cNvPr id="7" name="TextBox 7"/>
          <p:cNvSpPr txBox="1"/>
          <p:nvPr/>
        </p:nvSpPr>
        <p:spPr>
          <a:xfrm>
            <a:off x="6222548" y="-77180"/>
            <a:ext cx="4585140" cy="1761612"/>
          </a:xfrm>
          <a:prstGeom prst="rect">
            <a:avLst/>
          </a:prstGeom>
        </p:spPr>
        <p:txBody>
          <a:bodyPr lIns="0" tIns="0" rIns="0" bIns="0" rtlCol="0" anchor="t">
            <a:spAutoFit/>
          </a:bodyPr>
          <a:lstStyle/>
          <a:p>
            <a:pPr algn="ctr">
              <a:lnSpc>
                <a:spcPts val="12858"/>
              </a:lnSpc>
            </a:pPr>
            <a:r>
              <a:rPr lang="en-US" sz="9184">
                <a:solidFill>
                  <a:srgbClr val="FFFFFF"/>
                </a:solidFill>
                <a:latin typeface="ITC Franklin Gothic LT Condensed"/>
                <a:ea typeface="ITC Franklin Gothic LT Condensed"/>
                <a:cs typeface="ITC Franklin Gothic LT Condensed"/>
                <a:sym typeface="ITC Franklin Gothic LT Condensed"/>
              </a:rPr>
              <a:t>ISF VISION</a:t>
            </a:r>
          </a:p>
        </p:txBody>
      </p:sp>
      <p:sp>
        <p:nvSpPr>
          <p:cNvPr id="8" name="TextBox 8"/>
          <p:cNvSpPr txBox="1"/>
          <p:nvPr/>
        </p:nvSpPr>
        <p:spPr>
          <a:xfrm>
            <a:off x="1876324" y="2701098"/>
            <a:ext cx="14556539" cy="6004242"/>
          </a:xfrm>
          <a:prstGeom prst="rect">
            <a:avLst/>
          </a:prstGeom>
        </p:spPr>
        <p:txBody>
          <a:bodyPr lIns="0" tIns="0" rIns="0" bIns="0" rtlCol="0" anchor="t">
            <a:spAutoFit/>
          </a:bodyPr>
          <a:lstStyle/>
          <a:p>
            <a:pPr marL="903284" lvl="1" indent="-451642" algn="l">
              <a:lnSpc>
                <a:spcPts val="5857"/>
              </a:lnSpc>
              <a:buFont typeface="Arial"/>
              <a:buChar char="•"/>
            </a:pPr>
            <a:r>
              <a:rPr lang="en-US" sz="4183" dirty="0">
                <a:solidFill>
                  <a:srgbClr val="000000"/>
                </a:solidFill>
                <a:latin typeface="Acumin Pro Condensed" panose="020B0506020202020204" pitchFamily="34" charset="0"/>
                <a:ea typeface="ITC Franklin Gothic LT Condensed"/>
                <a:cs typeface="ITC Franklin Gothic LT Condensed"/>
                <a:sym typeface="ITC Franklin Gothic LT Condensed"/>
              </a:rPr>
              <a:t>Using UNSDGs as broad definition areas of interest</a:t>
            </a:r>
          </a:p>
          <a:p>
            <a:pPr marL="903284" lvl="1" indent="-451642" algn="l">
              <a:lnSpc>
                <a:spcPts val="5857"/>
              </a:lnSpc>
              <a:buFont typeface="Arial"/>
              <a:buChar char="•"/>
            </a:pPr>
            <a:r>
              <a:rPr lang="en-US" sz="4183" dirty="0">
                <a:solidFill>
                  <a:srgbClr val="000000"/>
                </a:solidFill>
                <a:latin typeface="Acumin Pro Condensed" panose="020B0506020202020204" pitchFamily="34" charset="0"/>
                <a:ea typeface="ITC Franklin Gothic LT Condensed"/>
                <a:cs typeface="ITC Franklin Gothic LT Condensed"/>
                <a:sym typeface="ITC Franklin Gothic LT Condensed"/>
              </a:rPr>
              <a:t>Focal point for sustainability research</a:t>
            </a:r>
          </a:p>
          <a:p>
            <a:pPr marL="903284" lvl="1" indent="-451642" algn="l">
              <a:lnSpc>
                <a:spcPts val="5857"/>
              </a:lnSpc>
              <a:buFont typeface="Arial"/>
              <a:buChar char="•"/>
            </a:pPr>
            <a:r>
              <a:rPr lang="en-US" sz="4183" dirty="0">
                <a:solidFill>
                  <a:srgbClr val="000000"/>
                </a:solidFill>
                <a:latin typeface="Acumin Pro Condensed" panose="020B0506020202020204" pitchFamily="34" charset="0"/>
                <a:ea typeface="ITC Franklin Gothic LT Condensed"/>
                <a:cs typeface="ITC Franklin Gothic LT Condensed"/>
                <a:sym typeface="ITC Franklin Gothic LT Condensed"/>
              </a:rPr>
              <a:t>Partners to administer relevant programs</a:t>
            </a:r>
          </a:p>
          <a:p>
            <a:pPr marL="903284" lvl="1" indent="-451642" algn="l">
              <a:lnSpc>
                <a:spcPts val="5857"/>
              </a:lnSpc>
              <a:buFont typeface="Arial"/>
              <a:buChar char="•"/>
            </a:pPr>
            <a:r>
              <a:rPr lang="en-US" sz="4183" dirty="0">
                <a:solidFill>
                  <a:srgbClr val="000000"/>
                </a:solidFill>
                <a:latin typeface="Acumin Pro Condensed" panose="020B0506020202020204" pitchFamily="34" charset="0"/>
                <a:ea typeface="ITC Franklin Gothic LT Condensed"/>
                <a:cs typeface="ITC Franklin Gothic LT Condensed"/>
                <a:sym typeface="ITC Franklin Gothic LT Condensed"/>
              </a:rPr>
              <a:t>Fosters faculty-led research and project development</a:t>
            </a:r>
          </a:p>
          <a:p>
            <a:pPr marL="903284" lvl="1" indent="-451642" algn="l">
              <a:lnSpc>
                <a:spcPts val="5857"/>
              </a:lnSpc>
              <a:buFont typeface="Arial"/>
              <a:buChar char="•"/>
            </a:pPr>
            <a:r>
              <a:rPr lang="en-US" sz="4183" dirty="0">
                <a:solidFill>
                  <a:srgbClr val="000000"/>
                </a:solidFill>
                <a:latin typeface="Acumin Pro Condensed" panose="020B0506020202020204" pitchFamily="34" charset="0"/>
                <a:ea typeface="ITC Franklin Gothic LT Condensed"/>
                <a:cs typeface="ITC Franklin Gothic LT Condensed"/>
                <a:sym typeface="ITC Franklin Gothic LT Condensed"/>
              </a:rPr>
              <a:t>Supports professional and research training, especially for early career researchers</a:t>
            </a:r>
          </a:p>
          <a:p>
            <a:pPr marL="903284" lvl="1" indent="-451642" algn="l">
              <a:lnSpc>
                <a:spcPts val="5857"/>
              </a:lnSpc>
              <a:buFont typeface="Arial"/>
              <a:buChar char="•"/>
            </a:pPr>
            <a:r>
              <a:rPr lang="en-US" sz="4183" dirty="0">
                <a:solidFill>
                  <a:srgbClr val="000000"/>
                </a:solidFill>
                <a:latin typeface="Acumin Pro Condensed" panose="020B0506020202020204" pitchFamily="34" charset="0"/>
                <a:ea typeface="ITC Franklin Gothic LT Condensed"/>
                <a:cs typeface="ITC Franklin Gothic LT Condensed"/>
                <a:sym typeface="ITC Franklin Gothic LT Condensed"/>
              </a:rPr>
              <a:t>Supports engagement and strategic relationships across Purdue, Indiana, universities, and state and federal agencies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88001" cy="1377058"/>
            <a:chOff x="0" y="0"/>
            <a:chExt cx="5042053" cy="362682"/>
          </a:xfrm>
        </p:grpSpPr>
        <p:sp>
          <p:nvSpPr>
            <p:cNvPr id="3" name="Freeform 3"/>
            <p:cNvSpPr/>
            <p:nvPr/>
          </p:nvSpPr>
          <p:spPr>
            <a:xfrm>
              <a:off x="0" y="0"/>
              <a:ext cx="5042053" cy="362682"/>
            </a:xfrm>
            <a:custGeom>
              <a:avLst/>
              <a:gdLst/>
              <a:ahLst/>
              <a:cxnLst/>
              <a:rect l="l" t="t" r="r" b="b"/>
              <a:pathLst>
                <a:path w="5042053" h="362682">
                  <a:moveTo>
                    <a:pt x="0" y="0"/>
                  </a:moveTo>
                  <a:lnTo>
                    <a:pt x="5042053" y="0"/>
                  </a:lnTo>
                  <a:lnTo>
                    <a:pt x="5042053" y="362682"/>
                  </a:lnTo>
                  <a:lnTo>
                    <a:pt x="0" y="362682"/>
                  </a:lnTo>
                  <a:close/>
                </a:path>
              </a:pathLst>
            </a:custGeom>
            <a:solidFill>
              <a:srgbClr val="000000"/>
            </a:solidFill>
          </p:spPr>
        </p:sp>
        <p:sp>
          <p:nvSpPr>
            <p:cNvPr id="4" name="TextBox 4"/>
            <p:cNvSpPr txBox="1"/>
            <p:nvPr/>
          </p:nvSpPr>
          <p:spPr>
            <a:xfrm>
              <a:off x="0" y="-38100"/>
              <a:ext cx="5042053" cy="400782"/>
            </a:xfrm>
            <a:prstGeom prst="rect">
              <a:avLst/>
            </a:prstGeom>
          </p:spPr>
          <p:txBody>
            <a:bodyPr lIns="23812" tIns="23812" rIns="23812" bIns="23812" rtlCol="0" anchor="ctr"/>
            <a:lstStyle/>
            <a:p>
              <a:pPr algn="ctr">
                <a:lnSpc>
                  <a:spcPts val="2690"/>
                </a:lnSpc>
                <a:spcBef>
                  <a:spcPct val="0"/>
                </a:spcBef>
              </a:pPr>
              <a:endParaRPr/>
            </a:p>
          </p:txBody>
        </p:sp>
      </p:grpSp>
      <p:sp>
        <p:nvSpPr>
          <p:cNvPr id="5" name="Freeform 5"/>
          <p:cNvSpPr/>
          <p:nvPr/>
        </p:nvSpPr>
        <p:spPr>
          <a:xfrm>
            <a:off x="856877" y="9215756"/>
            <a:ext cx="5707083" cy="639632"/>
          </a:xfrm>
          <a:custGeom>
            <a:avLst/>
            <a:gdLst/>
            <a:ahLst/>
            <a:cxnLst/>
            <a:rect l="l" t="t" r="r" b="b"/>
            <a:pathLst>
              <a:path w="6172200" h="650887">
                <a:moveTo>
                  <a:pt x="0" y="0"/>
                </a:moveTo>
                <a:lnTo>
                  <a:pt x="6172200" y="0"/>
                </a:lnTo>
                <a:lnTo>
                  <a:pt x="6172200" y="650887"/>
                </a:lnTo>
                <a:lnTo>
                  <a:pt x="0" y="6508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6" name="Group 6"/>
          <p:cNvGrpSpPr/>
          <p:nvPr/>
        </p:nvGrpSpPr>
        <p:grpSpPr>
          <a:xfrm>
            <a:off x="2617689" y="1906640"/>
            <a:ext cx="3509553" cy="1362043"/>
            <a:chOff x="0" y="0"/>
            <a:chExt cx="924327" cy="358727"/>
          </a:xfrm>
        </p:grpSpPr>
        <p:sp>
          <p:nvSpPr>
            <p:cNvPr id="7" name="Freeform 7"/>
            <p:cNvSpPr/>
            <p:nvPr/>
          </p:nvSpPr>
          <p:spPr>
            <a:xfrm>
              <a:off x="0" y="0"/>
              <a:ext cx="924327" cy="358727"/>
            </a:xfrm>
            <a:custGeom>
              <a:avLst/>
              <a:gdLst/>
              <a:ahLst/>
              <a:cxnLst/>
              <a:rect l="l" t="t" r="r" b="b"/>
              <a:pathLst>
                <a:path w="924327" h="358727">
                  <a:moveTo>
                    <a:pt x="0" y="0"/>
                  </a:moveTo>
                  <a:lnTo>
                    <a:pt x="924327" y="0"/>
                  </a:lnTo>
                  <a:lnTo>
                    <a:pt x="924327" y="358727"/>
                  </a:lnTo>
                  <a:lnTo>
                    <a:pt x="0" y="358727"/>
                  </a:lnTo>
                  <a:close/>
                </a:path>
              </a:pathLst>
            </a:custGeom>
            <a:solidFill>
              <a:srgbClr val="FFFFFF"/>
            </a:solidFill>
          </p:spPr>
        </p:sp>
        <p:sp>
          <p:nvSpPr>
            <p:cNvPr id="8" name="TextBox 8"/>
            <p:cNvSpPr txBox="1"/>
            <p:nvPr/>
          </p:nvSpPr>
          <p:spPr>
            <a:xfrm>
              <a:off x="0" y="-38100"/>
              <a:ext cx="924327" cy="396827"/>
            </a:xfrm>
            <a:prstGeom prst="rect">
              <a:avLst/>
            </a:prstGeom>
          </p:spPr>
          <p:txBody>
            <a:bodyPr lIns="23813" tIns="23813" rIns="23813" bIns="23813" rtlCol="0" anchor="ctr"/>
            <a:lstStyle/>
            <a:p>
              <a:pPr algn="ctr">
                <a:lnSpc>
                  <a:spcPts val="2690"/>
                </a:lnSpc>
              </a:pPr>
              <a:endParaRPr/>
            </a:p>
          </p:txBody>
        </p:sp>
      </p:grpSp>
      <p:grpSp>
        <p:nvGrpSpPr>
          <p:cNvPr id="9" name="Group 9"/>
          <p:cNvGrpSpPr/>
          <p:nvPr/>
        </p:nvGrpSpPr>
        <p:grpSpPr>
          <a:xfrm>
            <a:off x="6198180" y="1722279"/>
            <a:ext cx="5272152" cy="1484950"/>
            <a:chOff x="0" y="0"/>
            <a:chExt cx="1388550" cy="391098"/>
          </a:xfrm>
        </p:grpSpPr>
        <p:sp>
          <p:nvSpPr>
            <p:cNvPr id="10" name="Freeform 10"/>
            <p:cNvSpPr/>
            <p:nvPr/>
          </p:nvSpPr>
          <p:spPr>
            <a:xfrm>
              <a:off x="0" y="0"/>
              <a:ext cx="1388550" cy="391098"/>
            </a:xfrm>
            <a:custGeom>
              <a:avLst/>
              <a:gdLst/>
              <a:ahLst/>
              <a:cxnLst/>
              <a:rect l="l" t="t" r="r" b="b"/>
              <a:pathLst>
                <a:path w="1388550" h="391098">
                  <a:moveTo>
                    <a:pt x="0" y="0"/>
                  </a:moveTo>
                  <a:lnTo>
                    <a:pt x="1388550" y="0"/>
                  </a:lnTo>
                  <a:lnTo>
                    <a:pt x="1388550" y="391098"/>
                  </a:lnTo>
                  <a:lnTo>
                    <a:pt x="0" y="391098"/>
                  </a:lnTo>
                  <a:close/>
                </a:path>
              </a:pathLst>
            </a:custGeom>
            <a:solidFill>
              <a:srgbClr val="FFFFFF"/>
            </a:solidFill>
          </p:spPr>
        </p:sp>
        <p:sp>
          <p:nvSpPr>
            <p:cNvPr id="11" name="TextBox 11"/>
            <p:cNvSpPr txBox="1"/>
            <p:nvPr/>
          </p:nvSpPr>
          <p:spPr>
            <a:xfrm>
              <a:off x="0" y="-38100"/>
              <a:ext cx="1388550" cy="429198"/>
            </a:xfrm>
            <a:prstGeom prst="rect">
              <a:avLst/>
            </a:prstGeom>
          </p:spPr>
          <p:txBody>
            <a:bodyPr lIns="23813" tIns="23813" rIns="23813" bIns="23813" rtlCol="0" anchor="ctr"/>
            <a:lstStyle/>
            <a:p>
              <a:pPr algn="ctr">
                <a:lnSpc>
                  <a:spcPts val="2690"/>
                </a:lnSpc>
              </a:pPr>
              <a:endParaRPr/>
            </a:p>
          </p:txBody>
        </p:sp>
      </p:grpSp>
      <p:grpSp>
        <p:nvGrpSpPr>
          <p:cNvPr id="12" name="Group 12"/>
          <p:cNvGrpSpPr/>
          <p:nvPr/>
        </p:nvGrpSpPr>
        <p:grpSpPr>
          <a:xfrm>
            <a:off x="11470333" y="1906640"/>
            <a:ext cx="5272152" cy="1362043"/>
            <a:chOff x="0" y="0"/>
            <a:chExt cx="1388550" cy="358727"/>
          </a:xfrm>
        </p:grpSpPr>
        <p:sp>
          <p:nvSpPr>
            <p:cNvPr id="13" name="Freeform 13"/>
            <p:cNvSpPr/>
            <p:nvPr/>
          </p:nvSpPr>
          <p:spPr>
            <a:xfrm>
              <a:off x="0" y="0"/>
              <a:ext cx="1388550" cy="358727"/>
            </a:xfrm>
            <a:custGeom>
              <a:avLst/>
              <a:gdLst/>
              <a:ahLst/>
              <a:cxnLst/>
              <a:rect l="l" t="t" r="r" b="b"/>
              <a:pathLst>
                <a:path w="1388550" h="358727">
                  <a:moveTo>
                    <a:pt x="0" y="0"/>
                  </a:moveTo>
                  <a:lnTo>
                    <a:pt x="1388550" y="0"/>
                  </a:lnTo>
                  <a:lnTo>
                    <a:pt x="1388550" y="358727"/>
                  </a:lnTo>
                  <a:lnTo>
                    <a:pt x="0" y="358727"/>
                  </a:lnTo>
                  <a:close/>
                </a:path>
              </a:pathLst>
            </a:custGeom>
            <a:solidFill>
              <a:srgbClr val="FFFFFF"/>
            </a:solidFill>
          </p:spPr>
        </p:sp>
        <p:sp>
          <p:nvSpPr>
            <p:cNvPr id="14" name="TextBox 14"/>
            <p:cNvSpPr txBox="1"/>
            <p:nvPr/>
          </p:nvSpPr>
          <p:spPr>
            <a:xfrm>
              <a:off x="0" y="-38100"/>
              <a:ext cx="1388550" cy="396827"/>
            </a:xfrm>
            <a:prstGeom prst="rect">
              <a:avLst/>
            </a:prstGeom>
          </p:spPr>
          <p:txBody>
            <a:bodyPr lIns="23813" tIns="23813" rIns="23813" bIns="23813" rtlCol="0" anchor="ctr"/>
            <a:lstStyle/>
            <a:p>
              <a:pPr algn="ctr">
                <a:lnSpc>
                  <a:spcPts val="2690"/>
                </a:lnSpc>
              </a:pPr>
              <a:endParaRPr/>
            </a:p>
          </p:txBody>
        </p:sp>
      </p:grpSp>
      <p:grpSp>
        <p:nvGrpSpPr>
          <p:cNvPr id="15" name="Group 15"/>
          <p:cNvGrpSpPr/>
          <p:nvPr/>
        </p:nvGrpSpPr>
        <p:grpSpPr>
          <a:xfrm>
            <a:off x="6617485" y="7087835"/>
            <a:ext cx="5272152" cy="1362043"/>
            <a:chOff x="0" y="0"/>
            <a:chExt cx="1388550" cy="358727"/>
          </a:xfrm>
        </p:grpSpPr>
        <p:sp>
          <p:nvSpPr>
            <p:cNvPr id="16" name="Freeform 16"/>
            <p:cNvSpPr/>
            <p:nvPr/>
          </p:nvSpPr>
          <p:spPr>
            <a:xfrm>
              <a:off x="0" y="0"/>
              <a:ext cx="1388550" cy="358727"/>
            </a:xfrm>
            <a:custGeom>
              <a:avLst/>
              <a:gdLst/>
              <a:ahLst/>
              <a:cxnLst/>
              <a:rect l="l" t="t" r="r" b="b"/>
              <a:pathLst>
                <a:path w="1388550" h="358727">
                  <a:moveTo>
                    <a:pt x="0" y="0"/>
                  </a:moveTo>
                  <a:lnTo>
                    <a:pt x="1388550" y="0"/>
                  </a:lnTo>
                  <a:lnTo>
                    <a:pt x="1388550" y="358727"/>
                  </a:lnTo>
                  <a:lnTo>
                    <a:pt x="0" y="358727"/>
                  </a:lnTo>
                  <a:close/>
                </a:path>
              </a:pathLst>
            </a:custGeom>
            <a:solidFill>
              <a:srgbClr val="FFFFFF"/>
            </a:solidFill>
          </p:spPr>
        </p:sp>
        <p:sp>
          <p:nvSpPr>
            <p:cNvPr id="17" name="TextBox 17"/>
            <p:cNvSpPr txBox="1"/>
            <p:nvPr/>
          </p:nvSpPr>
          <p:spPr>
            <a:xfrm>
              <a:off x="0" y="-38100"/>
              <a:ext cx="1388550" cy="396827"/>
            </a:xfrm>
            <a:prstGeom prst="rect">
              <a:avLst/>
            </a:prstGeom>
          </p:spPr>
          <p:txBody>
            <a:bodyPr lIns="23813" tIns="23813" rIns="23813" bIns="23813" rtlCol="0" anchor="ctr"/>
            <a:lstStyle/>
            <a:p>
              <a:pPr algn="ctr">
                <a:lnSpc>
                  <a:spcPts val="2690"/>
                </a:lnSpc>
              </a:pPr>
              <a:endParaRPr/>
            </a:p>
          </p:txBody>
        </p:sp>
      </p:grpSp>
      <p:grpSp>
        <p:nvGrpSpPr>
          <p:cNvPr id="18" name="Group 18"/>
          <p:cNvGrpSpPr/>
          <p:nvPr/>
        </p:nvGrpSpPr>
        <p:grpSpPr>
          <a:xfrm rot="-5400000">
            <a:off x="8653559" y="5195752"/>
            <a:ext cx="5272152" cy="361394"/>
            <a:chOff x="0" y="0"/>
            <a:chExt cx="1388550" cy="95182"/>
          </a:xfrm>
        </p:grpSpPr>
        <p:sp>
          <p:nvSpPr>
            <p:cNvPr id="19" name="Freeform 19"/>
            <p:cNvSpPr/>
            <p:nvPr/>
          </p:nvSpPr>
          <p:spPr>
            <a:xfrm>
              <a:off x="0" y="0"/>
              <a:ext cx="1388550" cy="95182"/>
            </a:xfrm>
            <a:custGeom>
              <a:avLst/>
              <a:gdLst/>
              <a:ahLst/>
              <a:cxnLst/>
              <a:rect l="l" t="t" r="r" b="b"/>
              <a:pathLst>
                <a:path w="1388550" h="95182">
                  <a:moveTo>
                    <a:pt x="0" y="0"/>
                  </a:moveTo>
                  <a:lnTo>
                    <a:pt x="1388550" y="0"/>
                  </a:lnTo>
                  <a:lnTo>
                    <a:pt x="1388550" y="95182"/>
                  </a:lnTo>
                  <a:lnTo>
                    <a:pt x="0" y="95182"/>
                  </a:lnTo>
                  <a:close/>
                </a:path>
              </a:pathLst>
            </a:custGeom>
            <a:solidFill>
              <a:srgbClr val="FFFFFF"/>
            </a:solidFill>
          </p:spPr>
        </p:sp>
        <p:sp>
          <p:nvSpPr>
            <p:cNvPr id="20" name="TextBox 20"/>
            <p:cNvSpPr txBox="1"/>
            <p:nvPr/>
          </p:nvSpPr>
          <p:spPr>
            <a:xfrm>
              <a:off x="0" y="-38100"/>
              <a:ext cx="1388550" cy="133282"/>
            </a:xfrm>
            <a:prstGeom prst="rect">
              <a:avLst/>
            </a:prstGeom>
          </p:spPr>
          <p:txBody>
            <a:bodyPr lIns="23812" tIns="23812" rIns="23812" bIns="23812" rtlCol="0" anchor="ctr"/>
            <a:lstStyle/>
            <a:p>
              <a:pPr algn="ctr">
                <a:lnSpc>
                  <a:spcPts val="2690"/>
                </a:lnSpc>
              </a:pPr>
              <a:endParaRPr/>
            </a:p>
          </p:txBody>
        </p:sp>
      </p:grpSp>
      <p:grpSp>
        <p:nvGrpSpPr>
          <p:cNvPr id="21" name="Group 21"/>
          <p:cNvGrpSpPr/>
          <p:nvPr/>
        </p:nvGrpSpPr>
        <p:grpSpPr>
          <a:xfrm rot="-5400000">
            <a:off x="8653559" y="5267190"/>
            <a:ext cx="5272152" cy="361394"/>
            <a:chOff x="0" y="0"/>
            <a:chExt cx="1388550" cy="95182"/>
          </a:xfrm>
        </p:grpSpPr>
        <p:sp>
          <p:nvSpPr>
            <p:cNvPr id="22" name="Freeform 22"/>
            <p:cNvSpPr/>
            <p:nvPr/>
          </p:nvSpPr>
          <p:spPr>
            <a:xfrm>
              <a:off x="0" y="0"/>
              <a:ext cx="1388550" cy="95182"/>
            </a:xfrm>
            <a:custGeom>
              <a:avLst/>
              <a:gdLst/>
              <a:ahLst/>
              <a:cxnLst/>
              <a:rect l="l" t="t" r="r" b="b"/>
              <a:pathLst>
                <a:path w="1388550" h="95182">
                  <a:moveTo>
                    <a:pt x="0" y="0"/>
                  </a:moveTo>
                  <a:lnTo>
                    <a:pt x="1388550" y="0"/>
                  </a:lnTo>
                  <a:lnTo>
                    <a:pt x="1388550" y="95182"/>
                  </a:lnTo>
                  <a:lnTo>
                    <a:pt x="0" y="95182"/>
                  </a:lnTo>
                  <a:close/>
                </a:path>
              </a:pathLst>
            </a:custGeom>
            <a:solidFill>
              <a:srgbClr val="FFFFFF"/>
            </a:solidFill>
          </p:spPr>
        </p:sp>
        <p:sp>
          <p:nvSpPr>
            <p:cNvPr id="23" name="TextBox 23"/>
            <p:cNvSpPr txBox="1"/>
            <p:nvPr/>
          </p:nvSpPr>
          <p:spPr>
            <a:xfrm>
              <a:off x="0" y="-38100"/>
              <a:ext cx="1388550" cy="133282"/>
            </a:xfrm>
            <a:prstGeom prst="rect">
              <a:avLst/>
            </a:prstGeom>
          </p:spPr>
          <p:txBody>
            <a:bodyPr lIns="23812" tIns="23812" rIns="23812" bIns="23812" rtlCol="0" anchor="ctr"/>
            <a:lstStyle/>
            <a:p>
              <a:pPr algn="ctr">
                <a:lnSpc>
                  <a:spcPts val="2690"/>
                </a:lnSpc>
              </a:pPr>
              <a:endParaRPr/>
            </a:p>
          </p:txBody>
        </p:sp>
      </p:grpSp>
      <p:grpSp>
        <p:nvGrpSpPr>
          <p:cNvPr id="24" name="Group 24"/>
          <p:cNvGrpSpPr/>
          <p:nvPr/>
        </p:nvGrpSpPr>
        <p:grpSpPr>
          <a:xfrm rot="-5400000">
            <a:off x="4273466" y="5580931"/>
            <a:ext cx="5272152" cy="401842"/>
            <a:chOff x="0" y="0"/>
            <a:chExt cx="1388550" cy="105835"/>
          </a:xfrm>
        </p:grpSpPr>
        <p:sp>
          <p:nvSpPr>
            <p:cNvPr id="25" name="Freeform 25"/>
            <p:cNvSpPr/>
            <p:nvPr/>
          </p:nvSpPr>
          <p:spPr>
            <a:xfrm>
              <a:off x="0" y="0"/>
              <a:ext cx="1388550" cy="105835"/>
            </a:xfrm>
            <a:custGeom>
              <a:avLst/>
              <a:gdLst/>
              <a:ahLst/>
              <a:cxnLst/>
              <a:rect l="l" t="t" r="r" b="b"/>
              <a:pathLst>
                <a:path w="1388550" h="105835">
                  <a:moveTo>
                    <a:pt x="0" y="0"/>
                  </a:moveTo>
                  <a:lnTo>
                    <a:pt x="1388550" y="0"/>
                  </a:lnTo>
                  <a:lnTo>
                    <a:pt x="1388550" y="105835"/>
                  </a:lnTo>
                  <a:lnTo>
                    <a:pt x="0" y="105835"/>
                  </a:lnTo>
                  <a:close/>
                </a:path>
              </a:pathLst>
            </a:custGeom>
            <a:solidFill>
              <a:srgbClr val="FFFFFF"/>
            </a:solidFill>
          </p:spPr>
        </p:sp>
        <p:sp>
          <p:nvSpPr>
            <p:cNvPr id="26" name="TextBox 26"/>
            <p:cNvSpPr txBox="1"/>
            <p:nvPr/>
          </p:nvSpPr>
          <p:spPr>
            <a:xfrm>
              <a:off x="0" y="-38100"/>
              <a:ext cx="1388550" cy="143935"/>
            </a:xfrm>
            <a:prstGeom prst="rect">
              <a:avLst/>
            </a:prstGeom>
          </p:spPr>
          <p:txBody>
            <a:bodyPr lIns="23813" tIns="23813" rIns="23813" bIns="23813" rtlCol="0" anchor="ctr"/>
            <a:lstStyle/>
            <a:p>
              <a:pPr algn="ctr">
                <a:lnSpc>
                  <a:spcPts val="2690"/>
                </a:lnSpc>
              </a:pPr>
              <a:endParaRPr/>
            </a:p>
          </p:txBody>
        </p:sp>
      </p:grpSp>
      <p:grpSp>
        <p:nvGrpSpPr>
          <p:cNvPr id="28" name="Group 28"/>
          <p:cNvGrpSpPr/>
          <p:nvPr/>
        </p:nvGrpSpPr>
        <p:grpSpPr>
          <a:xfrm>
            <a:off x="5133685" y="1472248"/>
            <a:ext cx="8020630" cy="1268125"/>
            <a:chOff x="0" y="0"/>
            <a:chExt cx="2112429" cy="333992"/>
          </a:xfrm>
        </p:grpSpPr>
        <p:sp>
          <p:nvSpPr>
            <p:cNvPr id="29" name="Freeform 29"/>
            <p:cNvSpPr/>
            <p:nvPr/>
          </p:nvSpPr>
          <p:spPr>
            <a:xfrm>
              <a:off x="0" y="0"/>
              <a:ext cx="2112429" cy="333992"/>
            </a:xfrm>
            <a:custGeom>
              <a:avLst/>
              <a:gdLst/>
              <a:ahLst/>
              <a:cxnLst/>
              <a:rect l="l" t="t" r="r" b="b"/>
              <a:pathLst>
                <a:path w="2112429" h="333992">
                  <a:moveTo>
                    <a:pt x="0" y="0"/>
                  </a:moveTo>
                  <a:lnTo>
                    <a:pt x="2112429" y="0"/>
                  </a:lnTo>
                  <a:lnTo>
                    <a:pt x="2112429" y="333992"/>
                  </a:lnTo>
                  <a:lnTo>
                    <a:pt x="0" y="333992"/>
                  </a:lnTo>
                  <a:close/>
                </a:path>
              </a:pathLst>
            </a:custGeom>
            <a:solidFill>
              <a:srgbClr val="FFFFFF"/>
            </a:solidFill>
          </p:spPr>
        </p:sp>
        <p:sp>
          <p:nvSpPr>
            <p:cNvPr id="30" name="TextBox 30"/>
            <p:cNvSpPr txBox="1"/>
            <p:nvPr/>
          </p:nvSpPr>
          <p:spPr>
            <a:xfrm>
              <a:off x="0" y="-38100"/>
              <a:ext cx="2112429" cy="372092"/>
            </a:xfrm>
            <a:prstGeom prst="rect">
              <a:avLst/>
            </a:prstGeom>
          </p:spPr>
          <p:txBody>
            <a:bodyPr lIns="23812" tIns="23812" rIns="23812" bIns="23812" rtlCol="0" anchor="ctr"/>
            <a:lstStyle/>
            <a:p>
              <a:pPr algn="ctr">
                <a:lnSpc>
                  <a:spcPts val="2690"/>
                </a:lnSpc>
              </a:pPr>
              <a:endParaRPr/>
            </a:p>
          </p:txBody>
        </p:sp>
      </p:grpSp>
      <p:sp>
        <p:nvSpPr>
          <p:cNvPr id="31" name="TextBox 31"/>
          <p:cNvSpPr txBox="1"/>
          <p:nvPr/>
        </p:nvSpPr>
        <p:spPr>
          <a:xfrm>
            <a:off x="2147706" y="-63955"/>
            <a:ext cx="13373100" cy="1535006"/>
          </a:xfrm>
          <a:prstGeom prst="rect">
            <a:avLst/>
          </a:prstGeom>
        </p:spPr>
        <p:txBody>
          <a:bodyPr lIns="0" tIns="0" rIns="0" bIns="0" rtlCol="0" anchor="t">
            <a:spAutoFit/>
          </a:bodyPr>
          <a:lstStyle/>
          <a:p>
            <a:pPr algn="ctr">
              <a:lnSpc>
                <a:spcPts val="11222"/>
              </a:lnSpc>
            </a:pPr>
            <a:r>
              <a:rPr lang="en-US" sz="8015" dirty="0">
                <a:solidFill>
                  <a:srgbClr val="FFFFFF"/>
                </a:solidFill>
                <a:latin typeface="ITC Franklin Gothic LT Condensed"/>
                <a:ea typeface="ITC Franklin Gothic LT Condensed"/>
                <a:cs typeface="ITC Franklin Gothic LT Condensed"/>
                <a:sym typeface="ITC Franklin Gothic LT Condensed"/>
              </a:rPr>
              <a:t>ISF ORGANIZATIONAL STRUCTURE</a:t>
            </a:r>
          </a:p>
        </p:txBody>
      </p:sp>
      <p:pic>
        <p:nvPicPr>
          <p:cNvPr id="37" name="Picture 36">
            <a:extLst>
              <a:ext uri="{FF2B5EF4-FFF2-40B4-BE49-F238E27FC236}">
                <a16:creationId xmlns:a16="http://schemas.microsoft.com/office/drawing/2014/main" id="{8B43A7C7-ECF1-4F28-A359-DA4C4F3335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512" y="1667986"/>
            <a:ext cx="15565973" cy="7547770"/>
          </a:xfrm>
          <a:prstGeom prst="rect">
            <a:avLst/>
          </a:prstGeom>
        </p:spPr>
      </p:pic>
      <p:pic>
        <p:nvPicPr>
          <p:cNvPr id="34" name="Picture 33">
            <a:extLst>
              <a:ext uri="{FF2B5EF4-FFF2-40B4-BE49-F238E27FC236}">
                <a16:creationId xmlns:a16="http://schemas.microsoft.com/office/drawing/2014/main" id="{A6949FE4-A534-46F9-94E9-29AA1F184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052" y="1380696"/>
            <a:ext cx="16572891" cy="77371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88000" cy="1377058"/>
            <a:chOff x="0" y="0"/>
            <a:chExt cx="4959701" cy="362682"/>
          </a:xfrm>
        </p:grpSpPr>
        <p:sp>
          <p:nvSpPr>
            <p:cNvPr id="3" name="Freeform 3"/>
            <p:cNvSpPr/>
            <p:nvPr/>
          </p:nvSpPr>
          <p:spPr>
            <a:xfrm>
              <a:off x="0" y="0"/>
              <a:ext cx="4959701" cy="362682"/>
            </a:xfrm>
            <a:custGeom>
              <a:avLst/>
              <a:gdLst/>
              <a:ahLst/>
              <a:cxnLst/>
              <a:rect l="l" t="t" r="r" b="b"/>
              <a:pathLst>
                <a:path w="4959701" h="362682">
                  <a:moveTo>
                    <a:pt x="0" y="0"/>
                  </a:moveTo>
                  <a:lnTo>
                    <a:pt x="4959701" y="0"/>
                  </a:lnTo>
                  <a:lnTo>
                    <a:pt x="4959701" y="362682"/>
                  </a:lnTo>
                  <a:lnTo>
                    <a:pt x="0" y="362682"/>
                  </a:lnTo>
                  <a:close/>
                </a:path>
              </a:pathLst>
            </a:custGeom>
            <a:solidFill>
              <a:srgbClr val="000000"/>
            </a:solidFill>
          </p:spPr>
        </p:sp>
        <p:sp>
          <p:nvSpPr>
            <p:cNvPr id="4" name="TextBox 4"/>
            <p:cNvSpPr txBox="1"/>
            <p:nvPr/>
          </p:nvSpPr>
          <p:spPr>
            <a:xfrm>
              <a:off x="0" y="-38100"/>
              <a:ext cx="4959701" cy="400782"/>
            </a:xfrm>
            <a:prstGeom prst="rect">
              <a:avLst/>
            </a:prstGeom>
          </p:spPr>
          <p:txBody>
            <a:bodyPr lIns="23812" tIns="23812" rIns="23812" bIns="23812" rtlCol="0" anchor="ctr"/>
            <a:lstStyle/>
            <a:p>
              <a:pPr algn="ctr">
                <a:lnSpc>
                  <a:spcPts val="2690"/>
                </a:lnSpc>
                <a:spcBef>
                  <a:spcPct val="0"/>
                </a:spcBef>
              </a:pPr>
              <a:endParaRPr/>
            </a:p>
          </p:txBody>
        </p:sp>
      </p:grpSp>
      <p:sp>
        <p:nvSpPr>
          <p:cNvPr id="5" name="Freeform 5"/>
          <p:cNvSpPr/>
          <p:nvPr/>
        </p:nvSpPr>
        <p:spPr>
          <a:xfrm>
            <a:off x="938263" y="9190538"/>
            <a:ext cx="6172200" cy="650887"/>
          </a:xfrm>
          <a:custGeom>
            <a:avLst/>
            <a:gdLst/>
            <a:ahLst/>
            <a:cxnLst/>
            <a:rect l="l" t="t" r="r" b="b"/>
            <a:pathLst>
              <a:path w="6172200" h="650887">
                <a:moveTo>
                  <a:pt x="0" y="0"/>
                </a:moveTo>
                <a:lnTo>
                  <a:pt x="6172200" y="0"/>
                </a:lnTo>
                <a:lnTo>
                  <a:pt x="6172200" y="650887"/>
                </a:lnTo>
                <a:lnTo>
                  <a:pt x="0" y="6508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247728" y="2464754"/>
            <a:ext cx="4249474" cy="4768702"/>
          </a:xfrm>
          <a:custGeom>
            <a:avLst/>
            <a:gdLst/>
            <a:ahLst/>
            <a:cxnLst/>
            <a:rect l="l" t="t" r="r" b="b"/>
            <a:pathLst>
              <a:path w="4249474" h="4768702">
                <a:moveTo>
                  <a:pt x="0" y="0"/>
                </a:moveTo>
                <a:lnTo>
                  <a:pt x="4249474" y="0"/>
                </a:lnTo>
                <a:lnTo>
                  <a:pt x="4249474" y="4768702"/>
                </a:lnTo>
                <a:lnTo>
                  <a:pt x="0" y="4768702"/>
                </a:lnTo>
                <a:lnTo>
                  <a:pt x="0" y="0"/>
                </a:lnTo>
                <a:close/>
              </a:path>
            </a:pathLst>
          </a:custGeom>
          <a:blipFill>
            <a:blip r:embed="rId4"/>
            <a:stretch>
              <a:fillRect/>
            </a:stretch>
          </a:blipFill>
        </p:spPr>
      </p:sp>
      <p:sp>
        <p:nvSpPr>
          <p:cNvPr id="7" name="Freeform 7"/>
          <p:cNvSpPr/>
          <p:nvPr/>
        </p:nvSpPr>
        <p:spPr>
          <a:xfrm>
            <a:off x="7070016" y="2464754"/>
            <a:ext cx="4147968" cy="4768702"/>
          </a:xfrm>
          <a:custGeom>
            <a:avLst/>
            <a:gdLst/>
            <a:ahLst/>
            <a:cxnLst/>
            <a:rect l="l" t="t" r="r" b="b"/>
            <a:pathLst>
              <a:path w="4147968" h="4768702">
                <a:moveTo>
                  <a:pt x="0" y="0"/>
                </a:moveTo>
                <a:lnTo>
                  <a:pt x="4147968" y="0"/>
                </a:lnTo>
                <a:lnTo>
                  <a:pt x="4147968" y="4768702"/>
                </a:lnTo>
                <a:lnTo>
                  <a:pt x="0" y="4768702"/>
                </a:lnTo>
                <a:lnTo>
                  <a:pt x="0" y="0"/>
                </a:lnTo>
                <a:close/>
              </a:path>
            </a:pathLst>
          </a:custGeom>
          <a:blipFill>
            <a:blip r:embed="rId5"/>
            <a:stretch>
              <a:fillRect/>
            </a:stretch>
          </a:blipFill>
        </p:spPr>
      </p:sp>
      <p:sp>
        <p:nvSpPr>
          <p:cNvPr id="8" name="Freeform 8"/>
          <p:cNvSpPr/>
          <p:nvPr/>
        </p:nvSpPr>
        <p:spPr>
          <a:xfrm>
            <a:off x="11108938" y="2011035"/>
            <a:ext cx="5036103" cy="6001490"/>
          </a:xfrm>
          <a:custGeom>
            <a:avLst/>
            <a:gdLst/>
            <a:ahLst/>
            <a:cxnLst/>
            <a:rect l="l" t="t" r="r" b="b"/>
            <a:pathLst>
              <a:path w="5036103" h="6001490">
                <a:moveTo>
                  <a:pt x="0" y="0"/>
                </a:moveTo>
                <a:lnTo>
                  <a:pt x="5036103" y="0"/>
                </a:lnTo>
                <a:lnTo>
                  <a:pt x="5036103" y="6001491"/>
                </a:lnTo>
                <a:lnTo>
                  <a:pt x="0" y="6001491"/>
                </a:lnTo>
                <a:lnTo>
                  <a:pt x="0" y="0"/>
                </a:lnTo>
                <a:close/>
              </a:path>
            </a:pathLst>
          </a:custGeom>
          <a:blipFill>
            <a:blip r:embed="rId6"/>
            <a:stretch>
              <a:fillRect/>
            </a:stretch>
          </a:blipFill>
        </p:spPr>
      </p:sp>
      <p:grpSp>
        <p:nvGrpSpPr>
          <p:cNvPr id="9" name="Group 9"/>
          <p:cNvGrpSpPr/>
          <p:nvPr/>
        </p:nvGrpSpPr>
        <p:grpSpPr>
          <a:xfrm>
            <a:off x="2617689" y="1906640"/>
            <a:ext cx="3509553" cy="1362043"/>
            <a:chOff x="0" y="0"/>
            <a:chExt cx="924327" cy="358727"/>
          </a:xfrm>
        </p:grpSpPr>
        <p:sp>
          <p:nvSpPr>
            <p:cNvPr id="10" name="Freeform 10"/>
            <p:cNvSpPr/>
            <p:nvPr/>
          </p:nvSpPr>
          <p:spPr>
            <a:xfrm>
              <a:off x="0" y="0"/>
              <a:ext cx="924327" cy="358727"/>
            </a:xfrm>
            <a:custGeom>
              <a:avLst/>
              <a:gdLst/>
              <a:ahLst/>
              <a:cxnLst/>
              <a:rect l="l" t="t" r="r" b="b"/>
              <a:pathLst>
                <a:path w="924327" h="358727">
                  <a:moveTo>
                    <a:pt x="0" y="0"/>
                  </a:moveTo>
                  <a:lnTo>
                    <a:pt x="924327" y="0"/>
                  </a:lnTo>
                  <a:lnTo>
                    <a:pt x="924327" y="358727"/>
                  </a:lnTo>
                  <a:lnTo>
                    <a:pt x="0" y="358727"/>
                  </a:lnTo>
                  <a:close/>
                </a:path>
              </a:pathLst>
            </a:custGeom>
            <a:solidFill>
              <a:srgbClr val="FFFFFF"/>
            </a:solidFill>
          </p:spPr>
        </p:sp>
        <p:sp>
          <p:nvSpPr>
            <p:cNvPr id="11" name="TextBox 11"/>
            <p:cNvSpPr txBox="1"/>
            <p:nvPr/>
          </p:nvSpPr>
          <p:spPr>
            <a:xfrm>
              <a:off x="0" y="-38100"/>
              <a:ext cx="924327" cy="396827"/>
            </a:xfrm>
            <a:prstGeom prst="rect">
              <a:avLst/>
            </a:prstGeom>
          </p:spPr>
          <p:txBody>
            <a:bodyPr lIns="23813" tIns="23813" rIns="23813" bIns="23813" rtlCol="0" anchor="ctr"/>
            <a:lstStyle/>
            <a:p>
              <a:pPr algn="ctr">
                <a:lnSpc>
                  <a:spcPts val="2690"/>
                </a:lnSpc>
              </a:pPr>
              <a:endParaRPr/>
            </a:p>
          </p:txBody>
        </p:sp>
      </p:grpSp>
      <p:sp>
        <p:nvSpPr>
          <p:cNvPr id="12" name="TextBox 12"/>
          <p:cNvSpPr txBox="1"/>
          <p:nvPr/>
        </p:nvSpPr>
        <p:spPr>
          <a:xfrm>
            <a:off x="3696723" y="6298"/>
            <a:ext cx="10628877" cy="1347035"/>
          </a:xfrm>
          <a:prstGeom prst="rect">
            <a:avLst/>
          </a:prstGeom>
        </p:spPr>
        <p:txBody>
          <a:bodyPr wrap="square" lIns="0" tIns="0" rIns="0" bIns="0" rtlCol="0" anchor="t">
            <a:spAutoFit/>
          </a:bodyPr>
          <a:lstStyle/>
          <a:p>
            <a:pPr algn="ctr">
              <a:lnSpc>
                <a:spcPts val="11222"/>
              </a:lnSpc>
            </a:pPr>
            <a:r>
              <a:rPr lang="en-US" sz="8015" dirty="0">
                <a:solidFill>
                  <a:srgbClr val="FFFFFF"/>
                </a:solidFill>
                <a:latin typeface="ITC Franklin Gothic LT Condensed"/>
                <a:ea typeface="ITC Franklin Gothic LT Condensed"/>
                <a:cs typeface="ITC Franklin Gothic LT Condensed"/>
                <a:sym typeface="ITC Franklin Gothic LT Condensed"/>
              </a:rPr>
              <a:t>MEMBERSHIP BREAKDOWN</a:t>
            </a:r>
          </a:p>
        </p:txBody>
      </p:sp>
      <p:grpSp>
        <p:nvGrpSpPr>
          <p:cNvPr id="13" name="Group 13"/>
          <p:cNvGrpSpPr/>
          <p:nvPr/>
        </p:nvGrpSpPr>
        <p:grpSpPr>
          <a:xfrm>
            <a:off x="6198180" y="1722279"/>
            <a:ext cx="5272152" cy="1484950"/>
            <a:chOff x="0" y="0"/>
            <a:chExt cx="1388550" cy="391098"/>
          </a:xfrm>
        </p:grpSpPr>
        <p:sp>
          <p:nvSpPr>
            <p:cNvPr id="14" name="Freeform 14"/>
            <p:cNvSpPr/>
            <p:nvPr/>
          </p:nvSpPr>
          <p:spPr>
            <a:xfrm>
              <a:off x="0" y="0"/>
              <a:ext cx="1388550" cy="391098"/>
            </a:xfrm>
            <a:custGeom>
              <a:avLst/>
              <a:gdLst/>
              <a:ahLst/>
              <a:cxnLst/>
              <a:rect l="l" t="t" r="r" b="b"/>
              <a:pathLst>
                <a:path w="1388550" h="391098">
                  <a:moveTo>
                    <a:pt x="0" y="0"/>
                  </a:moveTo>
                  <a:lnTo>
                    <a:pt x="1388550" y="0"/>
                  </a:lnTo>
                  <a:lnTo>
                    <a:pt x="1388550" y="391098"/>
                  </a:lnTo>
                  <a:lnTo>
                    <a:pt x="0" y="391098"/>
                  </a:lnTo>
                  <a:close/>
                </a:path>
              </a:pathLst>
            </a:custGeom>
            <a:solidFill>
              <a:srgbClr val="FFFFFF"/>
            </a:solidFill>
          </p:spPr>
        </p:sp>
        <p:sp>
          <p:nvSpPr>
            <p:cNvPr id="15" name="TextBox 15"/>
            <p:cNvSpPr txBox="1"/>
            <p:nvPr/>
          </p:nvSpPr>
          <p:spPr>
            <a:xfrm>
              <a:off x="0" y="-38100"/>
              <a:ext cx="1388550" cy="429198"/>
            </a:xfrm>
            <a:prstGeom prst="rect">
              <a:avLst/>
            </a:prstGeom>
          </p:spPr>
          <p:txBody>
            <a:bodyPr lIns="23813" tIns="23813" rIns="23813" bIns="23813" rtlCol="0" anchor="ctr"/>
            <a:lstStyle/>
            <a:p>
              <a:pPr algn="ctr">
                <a:lnSpc>
                  <a:spcPts val="2690"/>
                </a:lnSpc>
              </a:pPr>
              <a:endParaRPr/>
            </a:p>
          </p:txBody>
        </p:sp>
      </p:grpSp>
      <p:grpSp>
        <p:nvGrpSpPr>
          <p:cNvPr id="16" name="Group 16"/>
          <p:cNvGrpSpPr/>
          <p:nvPr/>
        </p:nvGrpSpPr>
        <p:grpSpPr>
          <a:xfrm>
            <a:off x="11470333" y="1906640"/>
            <a:ext cx="5272152" cy="1362043"/>
            <a:chOff x="0" y="0"/>
            <a:chExt cx="1388550" cy="358727"/>
          </a:xfrm>
        </p:grpSpPr>
        <p:sp>
          <p:nvSpPr>
            <p:cNvPr id="17" name="Freeform 17"/>
            <p:cNvSpPr/>
            <p:nvPr/>
          </p:nvSpPr>
          <p:spPr>
            <a:xfrm>
              <a:off x="0" y="0"/>
              <a:ext cx="1388550" cy="358727"/>
            </a:xfrm>
            <a:custGeom>
              <a:avLst/>
              <a:gdLst/>
              <a:ahLst/>
              <a:cxnLst/>
              <a:rect l="l" t="t" r="r" b="b"/>
              <a:pathLst>
                <a:path w="1388550" h="358727">
                  <a:moveTo>
                    <a:pt x="0" y="0"/>
                  </a:moveTo>
                  <a:lnTo>
                    <a:pt x="1388550" y="0"/>
                  </a:lnTo>
                  <a:lnTo>
                    <a:pt x="1388550" y="358727"/>
                  </a:lnTo>
                  <a:lnTo>
                    <a:pt x="0" y="358727"/>
                  </a:lnTo>
                  <a:close/>
                </a:path>
              </a:pathLst>
            </a:custGeom>
            <a:solidFill>
              <a:srgbClr val="FFFFFF"/>
            </a:solidFill>
          </p:spPr>
        </p:sp>
        <p:sp>
          <p:nvSpPr>
            <p:cNvPr id="18" name="TextBox 18"/>
            <p:cNvSpPr txBox="1"/>
            <p:nvPr/>
          </p:nvSpPr>
          <p:spPr>
            <a:xfrm>
              <a:off x="0" y="-38100"/>
              <a:ext cx="1388550" cy="396827"/>
            </a:xfrm>
            <a:prstGeom prst="rect">
              <a:avLst/>
            </a:prstGeom>
          </p:spPr>
          <p:txBody>
            <a:bodyPr lIns="23813" tIns="23813" rIns="23813" bIns="23813" rtlCol="0" anchor="ctr"/>
            <a:lstStyle/>
            <a:p>
              <a:pPr algn="ctr">
                <a:lnSpc>
                  <a:spcPts val="2690"/>
                </a:lnSpc>
              </a:pPr>
              <a:endParaRPr/>
            </a:p>
          </p:txBody>
        </p:sp>
      </p:grpSp>
      <p:grpSp>
        <p:nvGrpSpPr>
          <p:cNvPr id="19" name="Group 19"/>
          <p:cNvGrpSpPr/>
          <p:nvPr/>
        </p:nvGrpSpPr>
        <p:grpSpPr>
          <a:xfrm>
            <a:off x="6617485" y="7087835"/>
            <a:ext cx="5272152" cy="1362043"/>
            <a:chOff x="0" y="0"/>
            <a:chExt cx="1388550" cy="358727"/>
          </a:xfrm>
        </p:grpSpPr>
        <p:sp>
          <p:nvSpPr>
            <p:cNvPr id="20" name="Freeform 20"/>
            <p:cNvSpPr/>
            <p:nvPr/>
          </p:nvSpPr>
          <p:spPr>
            <a:xfrm>
              <a:off x="0" y="0"/>
              <a:ext cx="1388550" cy="358727"/>
            </a:xfrm>
            <a:custGeom>
              <a:avLst/>
              <a:gdLst/>
              <a:ahLst/>
              <a:cxnLst/>
              <a:rect l="l" t="t" r="r" b="b"/>
              <a:pathLst>
                <a:path w="1388550" h="358727">
                  <a:moveTo>
                    <a:pt x="0" y="0"/>
                  </a:moveTo>
                  <a:lnTo>
                    <a:pt x="1388550" y="0"/>
                  </a:lnTo>
                  <a:lnTo>
                    <a:pt x="1388550" y="358727"/>
                  </a:lnTo>
                  <a:lnTo>
                    <a:pt x="0" y="358727"/>
                  </a:lnTo>
                  <a:close/>
                </a:path>
              </a:pathLst>
            </a:custGeom>
            <a:solidFill>
              <a:srgbClr val="FFFFFF"/>
            </a:solidFill>
          </p:spPr>
        </p:sp>
        <p:sp>
          <p:nvSpPr>
            <p:cNvPr id="21" name="TextBox 21"/>
            <p:cNvSpPr txBox="1"/>
            <p:nvPr/>
          </p:nvSpPr>
          <p:spPr>
            <a:xfrm>
              <a:off x="0" y="-38100"/>
              <a:ext cx="1388550" cy="396827"/>
            </a:xfrm>
            <a:prstGeom prst="rect">
              <a:avLst/>
            </a:prstGeom>
          </p:spPr>
          <p:txBody>
            <a:bodyPr lIns="23813" tIns="23813" rIns="23813" bIns="23813" rtlCol="0" anchor="ctr"/>
            <a:lstStyle/>
            <a:p>
              <a:pPr algn="ctr">
                <a:lnSpc>
                  <a:spcPts val="2690"/>
                </a:lnSpc>
              </a:pPr>
              <a:endParaRPr/>
            </a:p>
          </p:txBody>
        </p:sp>
      </p:grpSp>
      <p:grpSp>
        <p:nvGrpSpPr>
          <p:cNvPr id="22" name="Group 22"/>
          <p:cNvGrpSpPr/>
          <p:nvPr/>
        </p:nvGrpSpPr>
        <p:grpSpPr>
          <a:xfrm rot="-5400000">
            <a:off x="8653559" y="5195752"/>
            <a:ext cx="5272152" cy="361394"/>
            <a:chOff x="0" y="0"/>
            <a:chExt cx="1388550" cy="95182"/>
          </a:xfrm>
        </p:grpSpPr>
        <p:sp>
          <p:nvSpPr>
            <p:cNvPr id="23" name="Freeform 23"/>
            <p:cNvSpPr/>
            <p:nvPr/>
          </p:nvSpPr>
          <p:spPr>
            <a:xfrm>
              <a:off x="0" y="0"/>
              <a:ext cx="1388550" cy="95182"/>
            </a:xfrm>
            <a:custGeom>
              <a:avLst/>
              <a:gdLst/>
              <a:ahLst/>
              <a:cxnLst/>
              <a:rect l="l" t="t" r="r" b="b"/>
              <a:pathLst>
                <a:path w="1388550" h="95182">
                  <a:moveTo>
                    <a:pt x="0" y="0"/>
                  </a:moveTo>
                  <a:lnTo>
                    <a:pt x="1388550" y="0"/>
                  </a:lnTo>
                  <a:lnTo>
                    <a:pt x="1388550" y="95182"/>
                  </a:lnTo>
                  <a:lnTo>
                    <a:pt x="0" y="95182"/>
                  </a:lnTo>
                  <a:close/>
                </a:path>
              </a:pathLst>
            </a:custGeom>
            <a:solidFill>
              <a:srgbClr val="FFFFFF"/>
            </a:solidFill>
          </p:spPr>
        </p:sp>
        <p:sp>
          <p:nvSpPr>
            <p:cNvPr id="24" name="TextBox 24"/>
            <p:cNvSpPr txBox="1"/>
            <p:nvPr/>
          </p:nvSpPr>
          <p:spPr>
            <a:xfrm>
              <a:off x="0" y="-38100"/>
              <a:ext cx="1388550" cy="133282"/>
            </a:xfrm>
            <a:prstGeom prst="rect">
              <a:avLst/>
            </a:prstGeom>
          </p:spPr>
          <p:txBody>
            <a:bodyPr lIns="23812" tIns="23812" rIns="23812" bIns="23812" rtlCol="0" anchor="ctr"/>
            <a:lstStyle/>
            <a:p>
              <a:pPr algn="ctr">
                <a:lnSpc>
                  <a:spcPts val="2690"/>
                </a:lnSpc>
              </a:pPr>
              <a:endParaRPr/>
            </a:p>
          </p:txBody>
        </p:sp>
      </p:grpSp>
      <p:grpSp>
        <p:nvGrpSpPr>
          <p:cNvPr id="25" name="Group 25"/>
          <p:cNvGrpSpPr/>
          <p:nvPr/>
        </p:nvGrpSpPr>
        <p:grpSpPr>
          <a:xfrm rot="-5400000">
            <a:off x="8653559" y="5267190"/>
            <a:ext cx="5272152" cy="361394"/>
            <a:chOff x="0" y="0"/>
            <a:chExt cx="1388550" cy="95182"/>
          </a:xfrm>
        </p:grpSpPr>
        <p:sp>
          <p:nvSpPr>
            <p:cNvPr id="26" name="Freeform 26"/>
            <p:cNvSpPr/>
            <p:nvPr/>
          </p:nvSpPr>
          <p:spPr>
            <a:xfrm>
              <a:off x="0" y="0"/>
              <a:ext cx="1388550" cy="95182"/>
            </a:xfrm>
            <a:custGeom>
              <a:avLst/>
              <a:gdLst/>
              <a:ahLst/>
              <a:cxnLst/>
              <a:rect l="l" t="t" r="r" b="b"/>
              <a:pathLst>
                <a:path w="1388550" h="95182">
                  <a:moveTo>
                    <a:pt x="0" y="0"/>
                  </a:moveTo>
                  <a:lnTo>
                    <a:pt x="1388550" y="0"/>
                  </a:lnTo>
                  <a:lnTo>
                    <a:pt x="1388550" y="95182"/>
                  </a:lnTo>
                  <a:lnTo>
                    <a:pt x="0" y="95182"/>
                  </a:lnTo>
                  <a:close/>
                </a:path>
              </a:pathLst>
            </a:custGeom>
            <a:solidFill>
              <a:srgbClr val="FFFFFF"/>
            </a:solidFill>
          </p:spPr>
        </p:sp>
        <p:sp>
          <p:nvSpPr>
            <p:cNvPr id="27" name="TextBox 27"/>
            <p:cNvSpPr txBox="1"/>
            <p:nvPr/>
          </p:nvSpPr>
          <p:spPr>
            <a:xfrm>
              <a:off x="0" y="-38100"/>
              <a:ext cx="1388550" cy="133282"/>
            </a:xfrm>
            <a:prstGeom prst="rect">
              <a:avLst/>
            </a:prstGeom>
          </p:spPr>
          <p:txBody>
            <a:bodyPr lIns="23812" tIns="23812" rIns="23812" bIns="23812" rtlCol="0" anchor="ctr"/>
            <a:lstStyle/>
            <a:p>
              <a:pPr algn="ctr">
                <a:lnSpc>
                  <a:spcPts val="2690"/>
                </a:lnSpc>
              </a:pPr>
              <a:endParaRPr/>
            </a:p>
          </p:txBody>
        </p:sp>
      </p:grpSp>
      <p:grpSp>
        <p:nvGrpSpPr>
          <p:cNvPr id="28" name="Group 28"/>
          <p:cNvGrpSpPr/>
          <p:nvPr/>
        </p:nvGrpSpPr>
        <p:grpSpPr>
          <a:xfrm rot="-5400000">
            <a:off x="4273466" y="5580931"/>
            <a:ext cx="5272152" cy="401842"/>
            <a:chOff x="0" y="0"/>
            <a:chExt cx="1388550" cy="105835"/>
          </a:xfrm>
        </p:grpSpPr>
        <p:sp>
          <p:nvSpPr>
            <p:cNvPr id="29" name="Freeform 29"/>
            <p:cNvSpPr/>
            <p:nvPr/>
          </p:nvSpPr>
          <p:spPr>
            <a:xfrm>
              <a:off x="0" y="0"/>
              <a:ext cx="1388550" cy="105835"/>
            </a:xfrm>
            <a:custGeom>
              <a:avLst/>
              <a:gdLst/>
              <a:ahLst/>
              <a:cxnLst/>
              <a:rect l="l" t="t" r="r" b="b"/>
              <a:pathLst>
                <a:path w="1388550" h="105835">
                  <a:moveTo>
                    <a:pt x="0" y="0"/>
                  </a:moveTo>
                  <a:lnTo>
                    <a:pt x="1388550" y="0"/>
                  </a:lnTo>
                  <a:lnTo>
                    <a:pt x="1388550" y="105835"/>
                  </a:lnTo>
                  <a:lnTo>
                    <a:pt x="0" y="105835"/>
                  </a:lnTo>
                  <a:close/>
                </a:path>
              </a:pathLst>
            </a:custGeom>
            <a:solidFill>
              <a:srgbClr val="FFFFFF"/>
            </a:solidFill>
          </p:spPr>
        </p:sp>
        <p:sp>
          <p:nvSpPr>
            <p:cNvPr id="30" name="TextBox 30"/>
            <p:cNvSpPr txBox="1"/>
            <p:nvPr/>
          </p:nvSpPr>
          <p:spPr>
            <a:xfrm>
              <a:off x="0" y="-38100"/>
              <a:ext cx="1388550" cy="143935"/>
            </a:xfrm>
            <a:prstGeom prst="rect">
              <a:avLst/>
            </a:prstGeom>
          </p:spPr>
          <p:txBody>
            <a:bodyPr lIns="23813" tIns="23813" rIns="23813" bIns="23813" rtlCol="0" anchor="ctr"/>
            <a:lstStyle/>
            <a:p>
              <a:pPr algn="ctr">
                <a:lnSpc>
                  <a:spcPts val="2690"/>
                </a:lnSpc>
              </a:pPr>
              <a:endParaRPr/>
            </a:p>
          </p:txBody>
        </p:sp>
      </p:grpSp>
      <p:sp>
        <p:nvSpPr>
          <p:cNvPr id="31" name="TextBox 31"/>
          <p:cNvSpPr txBox="1"/>
          <p:nvPr/>
        </p:nvSpPr>
        <p:spPr>
          <a:xfrm>
            <a:off x="2558803" y="2007529"/>
            <a:ext cx="3639378" cy="1025922"/>
          </a:xfrm>
          <a:prstGeom prst="rect">
            <a:avLst/>
          </a:prstGeom>
        </p:spPr>
        <p:txBody>
          <a:bodyPr lIns="0" tIns="0" rIns="0" bIns="0" rtlCol="0" anchor="t">
            <a:spAutoFit/>
          </a:bodyPr>
          <a:lstStyle/>
          <a:p>
            <a:pPr algn="ctr">
              <a:lnSpc>
                <a:spcPts val="4049"/>
              </a:lnSpc>
            </a:pPr>
            <a:r>
              <a:rPr lang="en-US" sz="3374" dirty="0">
                <a:solidFill>
                  <a:srgbClr val="000000"/>
                </a:solidFill>
                <a:latin typeface="Acumin Pro Condensed" panose="020B0506020202020204" pitchFamily="34" charset="0"/>
                <a:ea typeface="ITC Franklin Gothic LT Condensed"/>
                <a:cs typeface="ITC Franklin Gothic LT Condensed"/>
                <a:sym typeface="ITC Franklin Gothic LT Condensed"/>
              </a:rPr>
              <a:t>Fall 2022 </a:t>
            </a:r>
          </a:p>
          <a:p>
            <a:pPr algn="ctr">
              <a:lnSpc>
                <a:spcPts val="4049"/>
              </a:lnSpc>
            </a:pPr>
            <a:r>
              <a:rPr lang="en-US" sz="3374" dirty="0">
                <a:solidFill>
                  <a:srgbClr val="000000"/>
                </a:solidFill>
                <a:latin typeface="Acumin Pro Condensed" panose="020B0506020202020204" pitchFamily="34" charset="0"/>
                <a:ea typeface="ITC Franklin Gothic LT Condensed"/>
                <a:cs typeface="ITC Franklin Gothic LT Condensed"/>
                <a:sym typeface="ITC Franklin Gothic LT Condensed"/>
              </a:rPr>
              <a:t>Membership</a:t>
            </a:r>
          </a:p>
        </p:txBody>
      </p:sp>
      <p:sp>
        <p:nvSpPr>
          <p:cNvPr id="32" name="TextBox 32"/>
          <p:cNvSpPr txBox="1"/>
          <p:nvPr/>
        </p:nvSpPr>
        <p:spPr>
          <a:xfrm>
            <a:off x="7569453" y="2007529"/>
            <a:ext cx="2844741" cy="1025922"/>
          </a:xfrm>
          <a:prstGeom prst="rect">
            <a:avLst/>
          </a:prstGeom>
        </p:spPr>
        <p:txBody>
          <a:bodyPr lIns="0" tIns="0" rIns="0" bIns="0" rtlCol="0" anchor="t">
            <a:spAutoFit/>
          </a:bodyPr>
          <a:lstStyle/>
          <a:p>
            <a:pPr algn="ctr">
              <a:lnSpc>
                <a:spcPts val="4049"/>
              </a:lnSpc>
            </a:pPr>
            <a:r>
              <a:rPr lang="en-US" sz="3374" dirty="0">
                <a:solidFill>
                  <a:srgbClr val="000000"/>
                </a:solidFill>
                <a:latin typeface="Acumin Pro Condensed" panose="020B0506020202020204" pitchFamily="34" charset="0"/>
                <a:ea typeface="ITC Franklin Gothic LT Condensed"/>
                <a:cs typeface="ITC Franklin Gothic LT Condensed"/>
                <a:sym typeface="ITC Franklin Gothic LT Condensed"/>
              </a:rPr>
              <a:t>Summer 2023</a:t>
            </a:r>
          </a:p>
          <a:p>
            <a:pPr algn="ctr">
              <a:lnSpc>
                <a:spcPts val="4049"/>
              </a:lnSpc>
            </a:pPr>
            <a:r>
              <a:rPr lang="en-US" sz="3374" dirty="0">
                <a:solidFill>
                  <a:srgbClr val="000000"/>
                </a:solidFill>
                <a:latin typeface="Acumin Pro Condensed" panose="020B0506020202020204" pitchFamily="34" charset="0"/>
                <a:ea typeface="ITC Franklin Gothic LT Condensed"/>
                <a:cs typeface="ITC Franklin Gothic LT Condensed"/>
                <a:sym typeface="ITC Franklin Gothic LT Condensed"/>
              </a:rPr>
              <a:t>Membership</a:t>
            </a:r>
          </a:p>
        </p:txBody>
      </p:sp>
      <p:sp>
        <p:nvSpPr>
          <p:cNvPr id="33" name="TextBox 33"/>
          <p:cNvSpPr txBox="1"/>
          <p:nvPr/>
        </p:nvSpPr>
        <p:spPr>
          <a:xfrm>
            <a:off x="11862124" y="1811390"/>
            <a:ext cx="3529732" cy="1428596"/>
          </a:xfrm>
          <a:prstGeom prst="rect">
            <a:avLst/>
          </a:prstGeom>
        </p:spPr>
        <p:txBody>
          <a:bodyPr lIns="0" tIns="0" rIns="0" bIns="0" rtlCol="0" anchor="t">
            <a:spAutoFit/>
          </a:bodyPr>
          <a:lstStyle/>
          <a:p>
            <a:pPr algn="ctr">
              <a:lnSpc>
                <a:spcPts val="5651"/>
              </a:lnSpc>
            </a:pPr>
            <a:r>
              <a:rPr lang="en-US" sz="4709" b="1" dirty="0">
                <a:solidFill>
                  <a:srgbClr val="000000"/>
                </a:solidFill>
                <a:latin typeface="Acumin Pro Condensed" panose="020B0506020202020204" pitchFamily="34" charset="0"/>
                <a:ea typeface="ITC Franklin Gothic LT Condensed Semi-Bold"/>
                <a:cs typeface="ITC Franklin Gothic LT Condensed Semi-Bold"/>
                <a:sym typeface="ITC Franklin Gothic LT Condensed Semi-Bold"/>
              </a:rPr>
              <a:t>Fall 2024</a:t>
            </a:r>
          </a:p>
          <a:p>
            <a:pPr algn="ctr">
              <a:lnSpc>
                <a:spcPts val="5651"/>
              </a:lnSpc>
            </a:pPr>
            <a:r>
              <a:rPr lang="en-US" sz="4709" b="1" dirty="0">
                <a:solidFill>
                  <a:srgbClr val="000000"/>
                </a:solidFill>
                <a:latin typeface="Acumin Pro Condensed" panose="020B0506020202020204" pitchFamily="34" charset="0"/>
                <a:ea typeface="ITC Franklin Gothic LT Condensed Semi-Bold"/>
                <a:cs typeface="ITC Franklin Gothic LT Condensed Semi-Bold"/>
                <a:sym typeface="ITC Franklin Gothic LT Condensed Semi-Bold"/>
              </a:rPr>
              <a:t>Membership</a:t>
            </a:r>
          </a:p>
        </p:txBody>
      </p:sp>
      <p:sp>
        <p:nvSpPr>
          <p:cNvPr id="34" name="TextBox 34"/>
          <p:cNvSpPr txBox="1"/>
          <p:nvPr/>
        </p:nvSpPr>
        <p:spPr>
          <a:xfrm>
            <a:off x="2617689" y="7665746"/>
            <a:ext cx="3639378" cy="580132"/>
          </a:xfrm>
          <a:prstGeom prst="rect">
            <a:avLst/>
          </a:prstGeom>
        </p:spPr>
        <p:txBody>
          <a:bodyPr lIns="0" tIns="0" rIns="0" bIns="0" rtlCol="0" anchor="t">
            <a:spAutoFit/>
          </a:bodyPr>
          <a:lstStyle/>
          <a:p>
            <a:pPr algn="ctr">
              <a:lnSpc>
                <a:spcPts val="4049"/>
              </a:lnSpc>
            </a:pPr>
            <a:r>
              <a:rPr lang="en-US" sz="3374">
                <a:solidFill>
                  <a:srgbClr val="000000"/>
                </a:solidFill>
                <a:latin typeface="ITC Franklin Gothic LT Condensed"/>
                <a:ea typeface="ITC Franklin Gothic LT Condensed"/>
                <a:cs typeface="ITC Franklin Gothic LT Condensed"/>
                <a:sym typeface="ITC Franklin Gothic LT Condensed"/>
              </a:rPr>
              <a:t>N-257</a:t>
            </a:r>
          </a:p>
        </p:txBody>
      </p:sp>
      <p:sp>
        <p:nvSpPr>
          <p:cNvPr id="35" name="TextBox 35"/>
          <p:cNvSpPr txBox="1"/>
          <p:nvPr/>
        </p:nvSpPr>
        <p:spPr>
          <a:xfrm>
            <a:off x="7014568" y="7665746"/>
            <a:ext cx="3639378" cy="580132"/>
          </a:xfrm>
          <a:prstGeom prst="rect">
            <a:avLst/>
          </a:prstGeom>
        </p:spPr>
        <p:txBody>
          <a:bodyPr lIns="0" tIns="0" rIns="0" bIns="0" rtlCol="0" anchor="t">
            <a:spAutoFit/>
          </a:bodyPr>
          <a:lstStyle/>
          <a:p>
            <a:pPr algn="ctr">
              <a:lnSpc>
                <a:spcPts val="4049"/>
              </a:lnSpc>
            </a:pPr>
            <a:r>
              <a:rPr lang="en-US" sz="3374">
                <a:solidFill>
                  <a:srgbClr val="000000"/>
                </a:solidFill>
                <a:latin typeface="ITC Franklin Gothic LT Condensed"/>
                <a:ea typeface="ITC Franklin Gothic LT Condensed"/>
                <a:cs typeface="ITC Franklin Gothic LT Condensed"/>
                <a:sym typeface="ITC Franklin Gothic LT Condensed"/>
              </a:rPr>
              <a:t>N-287</a:t>
            </a:r>
          </a:p>
        </p:txBody>
      </p:sp>
      <p:sp>
        <p:nvSpPr>
          <p:cNvPr id="36" name="TextBox 36"/>
          <p:cNvSpPr txBox="1"/>
          <p:nvPr/>
        </p:nvSpPr>
        <p:spPr>
          <a:xfrm>
            <a:off x="11889637" y="8116949"/>
            <a:ext cx="3639378" cy="638770"/>
          </a:xfrm>
          <a:prstGeom prst="rect">
            <a:avLst/>
          </a:prstGeom>
        </p:spPr>
        <p:txBody>
          <a:bodyPr lIns="0" tIns="0" rIns="0" bIns="0" rtlCol="0" anchor="t">
            <a:spAutoFit/>
          </a:bodyPr>
          <a:lstStyle/>
          <a:p>
            <a:pPr algn="ctr">
              <a:lnSpc>
                <a:spcPts val="4443"/>
              </a:lnSpc>
            </a:pPr>
            <a:r>
              <a:rPr lang="en-US" sz="3703" b="1">
                <a:solidFill>
                  <a:srgbClr val="000000"/>
                </a:solidFill>
                <a:latin typeface="ITC Franklin Gothic LT Condensed Semi-Bold"/>
                <a:ea typeface="ITC Franklin Gothic LT Condensed Semi-Bold"/>
                <a:cs typeface="ITC Franklin Gothic LT Condensed Semi-Bold"/>
                <a:sym typeface="ITC Franklin Gothic LT Condensed Semi-Bold"/>
              </a:rPr>
              <a:t>N-327</a:t>
            </a:r>
          </a:p>
        </p:txBody>
      </p:sp>
      <p:sp>
        <p:nvSpPr>
          <p:cNvPr id="37" name="TextBox 37"/>
          <p:cNvSpPr txBox="1"/>
          <p:nvPr/>
        </p:nvSpPr>
        <p:spPr>
          <a:xfrm>
            <a:off x="10325023" y="9202501"/>
            <a:ext cx="5505527" cy="512961"/>
          </a:xfrm>
          <a:prstGeom prst="rect">
            <a:avLst/>
          </a:prstGeom>
        </p:spPr>
        <p:txBody>
          <a:bodyPr lIns="0" tIns="0" rIns="0" bIns="0" rtlCol="0" anchor="t">
            <a:spAutoFit/>
          </a:bodyPr>
          <a:lstStyle/>
          <a:p>
            <a:pPr algn="ctr">
              <a:lnSpc>
                <a:spcPts val="4049"/>
              </a:lnSpc>
            </a:pPr>
            <a:r>
              <a:rPr lang="en-US" sz="3374" dirty="0">
                <a:solidFill>
                  <a:srgbClr val="000000"/>
                </a:solidFill>
                <a:latin typeface="Acumin Pro Condensed" panose="020B0506020202020204" pitchFamily="34" charset="0"/>
                <a:ea typeface="ITC Franklin Gothic LT Condensed"/>
                <a:cs typeface="ITC Franklin Gothic LT Condensed"/>
                <a:sym typeface="ITC Franklin Gothic LT Condensed"/>
              </a:rPr>
              <a:t>Departments &amp; Programs = 50+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6120"/>
            <a:ext cx="18288000" cy="1371151"/>
            <a:chOff x="0" y="0"/>
            <a:chExt cx="4561169" cy="333833"/>
          </a:xfrm>
        </p:grpSpPr>
        <p:sp>
          <p:nvSpPr>
            <p:cNvPr id="3" name="Freeform 3"/>
            <p:cNvSpPr/>
            <p:nvPr/>
          </p:nvSpPr>
          <p:spPr>
            <a:xfrm>
              <a:off x="0" y="0"/>
              <a:ext cx="4561169" cy="333833"/>
            </a:xfrm>
            <a:custGeom>
              <a:avLst/>
              <a:gdLst/>
              <a:ahLst/>
              <a:cxnLst/>
              <a:rect l="l" t="t" r="r" b="b"/>
              <a:pathLst>
                <a:path w="4561169" h="333833">
                  <a:moveTo>
                    <a:pt x="0" y="0"/>
                  </a:moveTo>
                  <a:lnTo>
                    <a:pt x="4561169" y="0"/>
                  </a:lnTo>
                  <a:lnTo>
                    <a:pt x="4561169" y="333833"/>
                  </a:lnTo>
                  <a:lnTo>
                    <a:pt x="0" y="333833"/>
                  </a:lnTo>
                  <a:close/>
                </a:path>
              </a:pathLst>
            </a:custGeom>
            <a:solidFill>
              <a:srgbClr val="000000"/>
            </a:solidFill>
          </p:spPr>
        </p:sp>
        <p:sp>
          <p:nvSpPr>
            <p:cNvPr id="4" name="TextBox 4"/>
            <p:cNvSpPr txBox="1"/>
            <p:nvPr/>
          </p:nvSpPr>
          <p:spPr>
            <a:xfrm>
              <a:off x="0" y="-38100"/>
              <a:ext cx="4561169" cy="371933"/>
            </a:xfrm>
            <a:prstGeom prst="rect">
              <a:avLst/>
            </a:prstGeom>
          </p:spPr>
          <p:txBody>
            <a:bodyPr lIns="25759" tIns="25759" rIns="25759" bIns="25759" rtlCol="0" anchor="ctr"/>
            <a:lstStyle/>
            <a:p>
              <a:pPr algn="ctr">
                <a:lnSpc>
                  <a:spcPts val="2910"/>
                </a:lnSpc>
                <a:spcBef>
                  <a:spcPct val="0"/>
                </a:spcBef>
              </a:pPr>
              <a:endParaRPr/>
            </a:p>
          </p:txBody>
        </p:sp>
      </p:grpSp>
      <p:sp>
        <p:nvSpPr>
          <p:cNvPr id="5" name="Freeform 5"/>
          <p:cNvSpPr/>
          <p:nvPr/>
        </p:nvSpPr>
        <p:spPr>
          <a:xfrm>
            <a:off x="1192285" y="9239216"/>
            <a:ext cx="6275315" cy="656363"/>
          </a:xfrm>
          <a:custGeom>
            <a:avLst/>
            <a:gdLst/>
            <a:ahLst/>
            <a:cxnLst/>
            <a:rect l="l" t="t" r="r" b="b"/>
            <a:pathLst>
              <a:path w="6676825" h="704102">
                <a:moveTo>
                  <a:pt x="0" y="0"/>
                </a:moveTo>
                <a:lnTo>
                  <a:pt x="6676825" y="0"/>
                </a:lnTo>
                <a:lnTo>
                  <a:pt x="6676825" y="704101"/>
                </a:lnTo>
                <a:lnTo>
                  <a:pt x="0" y="704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360013" y="1560546"/>
            <a:ext cx="2761993" cy="1980034"/>
            <a:chOff x="0" y="0"/>
            <a:chExt cx="683962" cy="499107"/>
          </a:xfrm>
        </p:grpSpPr>
        <p:sp>
          <p:nvSpPr>
            <p:cNvPr id="7" name="Freeform 7"/>
            <p:cNvSpPr/>
            <p:nvPr/>
          </p:nvSpPr>
          <p:spPr>
            <a:xfrm>
              <a:off x="0" y="0"/>
              <a:ext cx="683962" cy="499107"/>
            </a:xfrm>
            <a:custGeom>
              <a:avLst/>
              <a:gdLst/>
              <a:ahLst/>
              <a:cxnLst/>
              <a:rect l="l" t="t" r="r" b="b"/>
              <a:pathLst>
                <a:path w="683962" h="499107">
                  <a:moveTo>
                    <a:pt x="150923" y="0"/>
                  </a:moveTo>
                  <a:lnTo>
                    <a:pt x="533039" y="0"/>
                  </a:lnTo>
                  <a:cubicBezTo>
                    <a:pt x="573066" y="0"/>
                    <a:pt x="611454" y="15901"/>
                    <a:pt x="639758" y="44204"/>
                  </a:cubicBezTo>
                  <a:cubicBezTo>
                    <a:pt x="668061" y="72508"/>
                    <a:pt x="683962" y="110896"/>
                    <a:pt x="683962" y="150923"/>
                  </a:cubicBezTo>
                  <a:lnTo>
                    <a:pt x="683962" y="348184"/>
                  </a:lnTo>
                  <a:cubicBezTo>
                    <a:pt x="683962" y="388212"/>
                    <a:pt x="668061" y="426599"/>
                    <a:pt x="639758" y="454903"/>
                  </a:cubicBezTo>
                  <a:cubicBezTo>
                    <a:pt x="611454" y="483207"/>
                    <a:pt x="573066" y="499107"/>
                    <a:pt x="533039" y="499107"/>
                  </a:cubicBezTo>
                  <a:lnTo>
                    <a:pt x="150923" y="499107"/>
                  </a:lnTo>
                  <a:cubicBezTo>
                    <a:pt x="110896" y="499107"/>
                    <a:pt x="72508" y="483207"/>
                    <a:pt x="44204" y="454903"/>
                  </a:cubicBezTo>
                  <a:cubicBezTo>
                    <a:pt x="15901" y="426599"/>
                    <a:pt x="0" y="388212"/>
                    <a:pt x="0" y="348184"/>
                  </a:cubicBezTo>
                  <a:lnTo>
                    <a:pt x="0" y="150923"/>
                  </a:lnTo>
                  <a:cubicBezTo>
                    <a:pt x="0" y="110896"/>
                    <a:pt x="15901" y="72508"/>
                    <a:pt x="44204" y="44204"/>
                  </a:cubicBezTo>
                  <a:cubicBezTo>
                    <a:pt x="72508" y="15901"/>
                    <a:pt x="110896" y="0"/>
                    <a:pt x="150923" y="0"/>
                  </a:cubicBezTo>
                  <a:close/>
                </a:path>
              </a:pathLst>
            </a:custGeom>
            <a:solidFill>
              <a:srgbClr val="DAAA00"/>
            </a:solidFill>
          </p:spPr>
        </p:sp>
        <p:sp>
          <p:nvSpPr>
            <p:cNvPr id="8" name="TextBox 8"/>
            <p:cNvSpPr txBox="1"/>
            <p:nvPr/>
          </p:nvSpPr>
          <p:spPr>
            <a:xfrm>
              <a:off x="0" y="-38100"/>
              <a:ext cx="683962" cy="537207"/>
            </a:xfrm>
            <a:prstGeom prst="rect">
              <a:avLst/>
            </a:prstGeom>
          </p:spPr>
          <p:txBody>
            <a:bodyPr lIns="25759" tIns="25759" rIns="25759" bIns="25759" rtlCol="0" anchor="ctr"/>
            <a:lstStyle/>
            <a:p>
              <a:pPr algn="ctr">
                <a:lnSpc>
                  <a:spcPts val="2910"/>
                </a:lnSpc>
              </a:pPr>
              <a:endParaRPr/>
            </a:p>
          </p:txBody>
        </p:sp>
      </p:grpSp>
      <p:sp>
        <p:nvSpPr>
          <p:cNvPr id="9" name="TextBox 9"/>
          <p:cNvSpPr txBox="1"/>
          <p:nvPr/>
        </p:nvSpPr>
        <p:spPr>
          <a:xfrm>
            <a:off x="5902368" y="-142455"/>
            <a:ext cx="6483264" cy="1579176"/>
          </a:xfrm>
          <a:prstGeom prst="rect">
            <a:avLst/>
          </a:prstGeom>
        </p:spPr>
        <p:txBody>
          <a:bodyPr lIns="0" tIns="0" rIns="0" bIns="0" rtlCol="0" anchor="t">
            <a:spAutoFit/>
          </a:bodyPr>
          <a:lstStyle/>
          <a:p>
            <a:pPr algn="l">
              <a:lnSpc>
                <a:spcPts val="11658"/>
              </a:lnSpc>
            </a:pPr>
            <a:r>
              <a:rPr lang="en-US" sz="8327">
                <a:solidFill>
                  <a:srgbClr val="FFFFFF"/>
                </a:solidFill>
                <a:latin typeface="ITC Franklin Gothic LT Condensed"/>
                <a:ea typeface="ITC Franklin Gothic LT Condensed"/>
                <a:cs typeface="ITC Franklin Gothic LT Condensed"/>
                <a:sym typeface="ITC Franklin Gothic LT Condensed"/>
              </a:rPr>
              <a:t>WHO ARE WE?</a:t>
            </a:r>
          </a:p>
        </p:txBody>
      </p:sp>
      <p:sp>
        <p:nvSpPr>
          <p:cNvPr id="10" name="TextBox 10"/>
          <p:cNvSpPr txBox="1"/>
          <p:nvPr/>
        </p:nvSpPr>
        <p:spPr>
          <a:xfrm>
            <a:off x="1676400" y="1800434"/>
            <a:ext cx="2362200" cy="1279133"/>
          </a:xfrm>
          <a:prstGeom prst="rect">
            <a:avLst/>
          </a:prstGeom>
        </p:spPr>
        <p:txBody>
          <a:bodyPr wrap="square" lIns="0" tIns="0" rIns="0" bIns="0" rtlCol="0" anchor="t">
            <a:spAutoFit/>
          </a:bodyPr>
          <a:lstStyle/>
          <a:p>
            <a:pPr algn="ctr">
              <a:lnSpc>
                <a:spcPts val="10540"/>
              </a:lnSpc>
            </a:pPr>
            <a:r>
              <a:rPr lang="en-US" sz="8000" b="1" dirty="0">
                <a:solidFill>
                  <a:srgbClr val="000000"/>
                </a:solidFill>
                <a:latin typeface="ITC Franklin Gothic LT Condensed Semi-Bold"/>
                <a:ea typeface="ITC Franklin Gothic LT Condensed Semi-Bold"/>
                <a:cs typeface="ITC Franklin Gothic LT Condensed Semi-Bold"/>
                <a:sym typeface="ITC Franklin Gothic LT Condensed Semi-Bold"/>
              </a:rPr>
              <a:t>325+</a:t>
            </a:r>
          </a:p>
        </p:txBody>
      </p:sp>
      <p:sp>
        <p:nvSpPr>
          <p:cNvPr id="11" name="TextBox 11"/>
          <p:cNvSpPr txBox="1"/>
          <p:nvPr/>
        </p:nvSpPr>
        <p:spPr>
          <a:xfrm>
            <a:off x="4567959" y="2074605"/>
            <a:ext cx="4576041" cy="884858"/>
          </a:xfrm>
          <a:prstGeom prst="rect">
            <a:avLst/>
          </a:prstGeom>
        </p:spPr>
        <p:txBody>
          <a:bodyPr wrap="square" lIns="0" tIns="0" rIns="0" bIns="0" rtlCol="0" anchor="t">
            <a:spAutoFit/>
          </a:bodyPr>
          <a:lstStyle/>
          <a:p>
            <a:pPr algn="l">
              <a:lnSpc>
                <a:spcPts val="6936"/>
              </a:lnSpc>
            </a:pPr>
            <a:r>
              <a:rPr lang="en-US" sz="5780" dirty="0">
                <a:solidFill>
                  <a:srgbClr val="000000"/>
                </a:solidFill>
                <a:latin typeface="Acumin Pro Condensed" panose="020B0506020202020204" pitchFamily="34" charset="0"/>
                <a:ea typeface="ITC Franklin Gothic LT Condensed"/>
                <a:cs typeface="ITC Franklin Gothic LT Condensed"/>
                <a:sym typeface="ITC Franklin Gothic LT Condensed"/>
              </a:rPr>
              <a:t>Affiliated Faculty</a:t>
            </a:r>
          </a:p>
        </p:txBody>
      </p:sp>
      <p:grpSp>
        <p:nvGrpSpPr>
          <p:cNvPr id="12" name="Group 12"/>
          <p:cNvGrpSpPr/>
          <p:nvPr/>
        </p:nvGrpSpPr>
        <p:grpSpPr>
          <a:xfrm>
            <a:off x="1312770" y="3901455"/>
            <a:ext cx="2809236" cy="2049983"/>
            <a:chOff x="0" y="0"/>
            <a:chExt cx="683962" cy="499107"/>
          </a:xfrm>
        </p:grpSpPr>
        <p:sp>
          <p:nvSpPr>
            <p:cNvPr id="13" name="Freeform 13"/>
            <p:cNvSpPr/>
            <p:nvPr/>
          </p:nvSpPr>
          <p:spPr>
            <a:xfrm>
              <a:off x="0" y="0"/>
              <a:ext cx="683962" cy="499107"/>
            </a:xfrm>
            <a:custGeom>
              <a:avLst/>
              <a:gdLst/>
              <a:ahLst/>
              <a:cxnLst/>
              <a:rect l="l" t="t" r="r" b="b"/>
              <a:pathLst>
                <a:path w="683962" h="499107">
                  <a:moveTo>
                    <a:pt x="150923" y="0"/>
                  </a:moveTo>
                  <a:lnTo>
                    <a:pt x="533039" y="0"/>
                  </a:lnTo>
                  <a:cubicBezTo>
                    <a:pt x="573066" y="0"/>
                    <a:pt x="611454" y="15901"/>
                    <a:pt x="639758" y="44204"/>
                  </a:cubicBezTo>
                  <a:cubicBezTo>
                    <a:pt x="668061" y="72508"/>
                    <a:pt x="683962" y="110896"/>
                    <a:pt x="683962" y="150923"/>
                  </a:cubicBezTo>
                  <a:lnTo>
                    <a:pt x="683962" y="348184"/>
                  </a:lnTo>
                  <a:cubicBezTo>
                    <a:pt x="683962" y="388212"/>
                    <a:pt x="668061" y="426599"/>
                    <a:pt x="639758" y="454903"/>
                  </a:cubicBezTo>
                  <a:cubicBezTo>
                    <a:pt x="611454" y="483207"/>
                    <a:pt x="573066" y="499107"/>
                    <a:pt x="533039" y="499107"/>
                  </a:cubicBezTo>
                  <a:lnTo>
                    <a:pt x="150923" y="499107"/>
                  </a:lnTo>
                  <a:cubicBezTo>
                    <a:pt x="110896" y="499107"/>
                    <a:pt x="72508" y="483207"/>
                    <a:pt x="44204" y="454903"/>
                  </a:cubicBezTo>
                  <a:cubicBezTo>
                    <a:pt x="15901" y="426599"/>
                    <a:pt x="0" y="388212"/>
                    <a:pt x="0" y="348184"/>
                  </a:cubicBezTo>
                  <a:lnTo>
                    <a:pt x="0" y="150923"/>
                  </a:lnTo>
                  <a:cubicBezTo>
                    <a:pt x="0" y="110896"/>
                    <a:pt x="15901" y="72508"/>
                    <a:pt x="44204" y="44204"/>
                  </a:cubicBezTo>
                  <a:cubicBezTo>
                    <a:pt x="72508" y="15901"/>
                    <a:pt x="110896" y="0"/>
                    <a:pt x="150923" y="0"/>
                  </a:cubicBezTo>
                  <a:close/>
                </a:path>
              </a:pathLst>
            </a:custGeom>
            <a:solidFill>
              <a:srgbClr val="DAAA00"/>
            </a:solidFill>
          </p:spPr>
        </p:sp>
        <p:sp>
          <p:nvSpPr>
            <p:cNvPr id="14" name="TextBox 14"/>
            <p:cNvSpPr txBox="1"/>
            <p:nvPr/>
          </p:nvSpPr>
          <p:spPr>
            <a:xfrm>
              <a:off x="0" y="-38100"/>
              <a:ext cx="683962" cy="537207"/>
            </a:xfrm>
            <a:prstGeom prst="rect">
              <a:avLst/>
            </a:prstGeom>
          </p:spPr>
          <p:txBody>
            <a:bodyPr lIns="25759" tIns="25759" rIns="25759" bIns="25759" rtlCol="0" anchor="ctr"/>
            <a:lstStyle/>
            <a:p>
              <a:pPr algn="ctr">
                <a:lnSpc>
                  <a:spcPts val="2910"/>
                </a:lnSpc>
              </a:pPr>
              <a:endParaRPr/>
            </a:p>
          </p:txBody>
        </p:sp>
      </p:grpSp>
      <p:grpSp>
        <p:nvGrpSpPr>
          <p:cNvPr id="15" name="Group 15"/>
          <p:cNvGrpSpPr/>
          <p:nvPr/>
        </p:nvGrpSpPr>
        <p:grpSpPr>
          <a:xfrm>
            <a:off x="1312770" y="6359346"/>
            <a:ext cx="2809236" cy="2049983"/>
            <a:chOff x="0" y="0"/>
            <a:chExt cx="683962" cy="499107"/>
          </a:xfrm>
        </p:grpSpPr>
        <p:sp>
          <p:nvSpPr>
            <p:cNvPr id="16" name="Freeform 16"/>
            <p:cNvSpPr/>
            <p:nvPr/>
          </p:nvSpPr>
          <p:spPr>
            <a:xfrm>
              <a:off x="0" y="0"/>
              <a:ext cx="683962" cy="499107"/>
            </a:xfrm>
            <a:custGeom>
              <a:avLst/>
              <a:gdLst/>
              <a:ahLst/>
              <a:cxnLst/>
              <a:rect l="l" t="t" r="r" b="b"/>
              <a:pathLst>
                <a:path w="683962" h="499107">
                  <a:moveTo>
                    <a:pt x="150923" y="0"/>
                  </a:moveTo>
                  <a:lnTo>
                    <a:pt x="533039" y="0"/>
                  </a:lnTo>
                  <a:cubicBezTo>
                    <a:pt x="573066" y="0"/>
                    <a:pt x="611454" y="15901"/>
                    <a:pt x="639758" y="44204"/>
                  </a:cubicBezTo>
                  <a:cubicBezTo>
                    <a:pt x="668061" y="72508"/>
                    <a:pt x="683962" y="110896"/>
                    <a:pt x="683962" y="150923"/>
                  </a:cubicBezTo>
                  <a:lnTo>
                    <a:pt x="683962" y="348184"/>
                  </a:lnTo>
                  <a:cubicBezTo>
                    <a:pt x="683962" y="388212"/>
                    <a:pt x="668061" y="426599"/>
                    <a:pt x="639758" y="454903"/>
                  </a:cubicBezTo>
                  <a:cubicBezTo>
                    <a:pt x="611454" y="483207"/>
                    <a:pt x="573066" y="499107"/>
                    <a:pt x="533039" y="499107"/>
                  </a:cubicBezTo>
                  <a:lnTo>
                    <a:pt x="150923" y="499107"/>
                  </a:lnTo>
                  <a:cubicBezTo>
                    <a:pt x="110896" y="499107"/>
                    <a:pt x="72508" y="483207"/>
                    <a:pt x="44204" y="454903"/>
                  </a:cubicBezTo>
                  <a:cubicBezTo>
                    <a:pt x="15901" y="426599"/>
                    <a:pt x="0" y="388212"/>
                    <a:pt x="0" y="348184"/>
                  </a:cubicBezTo>
                  <a:lnTo>
                    <a:pt x="0" y="150923"/>
                  </a:lnTo>
                  <a:cubicBezTo>
                    <a:pt x="0" y="110896"/>
                    <a:pt x="15901" y="72508"/>
                    <a:pt x="44204" y="44204"/>
                  </a:cubicBezTo>
                  <a:cubicBezTo>
                    <a:pt x="72508" y="15901"/>
                    <a:pt x="110896" y="0"/>
                    <a:pt x="150923" y="0"/>
                  </a:cubicBezTo>
                  <a:close/>
                </a:path>
              </a:pathLst>
            </a:custGeom>
            <a:solidFill>
              <a:srgbClr val="DAAA00"/>
            </a:solidFill>
          </p:spPr>
          <p:txBody>
            <a:bodyPr/>
            <a:lstStyle/>
            <a:p>
              <a:endParaRPr lang="en-US" dirty="0"/>
            </a:p>
          </p:txBody>
        </p:sp>
        <p:sp>
          <p:nvSpPr>
            <p:cNvPr id="17" name="TextBox 17"/>
            <p:cNvSpPr txBox="1"/>
            <p:nvPr/>
          </p:nvSpPr>
          <p:spPr>
            <a:xfrm>
              <a:off x="0" y="-38100"/>
              <a:ext cx="683962" cy="537207"/>
            </a:xfrm>
            <a:prstGeom prst="rect">
              <a:avLst/>
            </a:prstGeom>
          </p:spPr>
          <p:txBody>
            <a:bodyPr lIns="25759" tIns="25759" rIns="25759" bIns="25759" rtlCol="0" anchor="ctr"/>
            <a:lstStyle/>
            <a:p>
              <a:pPr algn="ctr">
                <a:lnSpc>
                  <a:spcPts val="2910"/>
                </a:lnSpc>
              </a:pPr>
              <a:endParaRPr/>
            </a:p>
          </p:txBody>
        </p:sp>
      </p:grpSp>
      <p:sp>
        <p:nvSpPr>
          <p:cNvPr id="18" name="TextBox 18"/>
          <p:cNvSpPr txBox="1"/>
          <p:nvPr/>
        </p:nvSpPr>
        <p:spPr>
          <a:xfrm>
            <a:off x="1524000" y="4242665"/>
            <a:ext cx="2514600" cy="1279133"/>
          </a:xfrm>
          <a:prstGeom prst="rect">
            <a:avLst/>
          </a:prstGeom>
        </p:spPr>
        <p:txBody>
          <a:bodyPr wrap="square" lIns="0" tIns="0" rIns="0" bIns="0" rtlCol="0" anchor="t">
            <a:spAutoFit/>
          </a:bodyPr>
          <a:lstStyle/>
          <a:p>
            <a:pPr algn="ctr">
              <a:lnSpc>
                <a:spcPts val="10540"/>
              </a:lnSpc>
            </a:pPr>
            <a:r>
              <a:rPr lang="en-US" sz="8000" b="1" dirty="0">
                <a:solidFill>
                  <a:srgbClr val="000000"/>
                </a:solidFill>
                <a:latin typeface="ITC Franklin Gothic LT Condensed Semi-Bold"/>
                <a:ea typeface="ITC Franklin Gothic LT Condensed Semi-Bold"/>
                <a:cs typeface="ITC Franklin Gothic LT Condensed Semi-Bold"/>
                <a:sym typeface="ITC Franklin Gothic LT Condensed Semi-Bold"/>
              </a:rPr>
              <a:t>50+</a:t>
            </a:r>
          </a:p>
        </p:txBody>
      </p:sp>
      <p:sp>
        <p:nvSpPr>
          <p:cNvPr id="19" name="TextBox 19"/>
          <p:cNvSpPr txBox="1"/>
          <p:nvPr/>
        </p:nvSpPr>
        <p:spPr>
          <a:xfrm>
            <a:off x="1360013" y="6653523"/>
            <a:ext cx="2678587" cy="1279133"/>
          </a:xfrm>
          <a:prstGeom prst="rect">
            <a:avLst/>
          </a:prstGeom>
        </p:spPr>
        <p:txBody>
          <a:bodyPr wrap="square" lIns="0" tIns="0" rIns="0" bIns="0" rtlCol="0" anchor="t">
            <a:spAutoFit/>
          </a:bodyPr>
          <a:lstStyle/>
          <a:p>
            <a:pPr algn="ctr">
              <a:lnSpc>
                <a:spcPts val="10540"/>
              </a:lnSpc>
            </a:pPr>
            <a:r>
              <a:rPr lang="en-US" sz="8000" b="1" dirty="0">
                <a:solidFill>
                  <a:srgbClr val="000000"/>
                </a:solidFill>
                <a:latin typeface="ITC Franklin Gothic LT Condensed Semi-Bold"/>
                <a:ea typeface="ITC Franklin Gothic LT Condensed Semi-Bold"/>
                <a:cs typeface="ITC Franklin Gothic LT Condensed Semi-Bold"/>
                <a:sym typeface="ITC Franklin Gothic LT Condensed Semi-Bold"/>
              </a:rPr>
              <a:t>8</a:t>
            </a:r>
          </a:p>
        </p:txBody>
      </p:sp>
      <p:sp>
        <p:nvSpPr>
          <p:cNvPr id="20" name="TextBox 20"/>
          <p:cNvSpPr txBox="1"/>
          <p:nvPr/>
        </p:nvSpPr>
        <p:spPr>
          <a:xfrm>
            <a:off x="4567959" y="4416982"/>
            <a:ext cx="3775102" cy="884858"/>
          </a:xfrm>
          <a:prstGeom prst="rect">
            <a:avLst/>
          </a:prstGeom>
        </p:spPr>
        <p:txBody>
          <a:bodyPr wrap="square" lIns="0" tIns="0" rIns="0" bIns="0" rtlCol="0" anchor="t">
            <a:spAutoFit/>
          </a:bodyPr>
          <a:lstStyle/>
          <a:p>
            <a:pPr algn="l">
              <a:lnSpc>
                <a:spcPts val="6936"/>
              </a:lnSpc>
            </a:pPr>
            <a:r>
              <a:rPr lang="en-US" sz="5780" dirty="0">
                <a:solidFill>
                  <a:srgbClr val="000000"/>
                </a:solidFill>
                <a:latin typeface="Acumin Pro Condensed" panose="020B0506020202020204" pitchFamily="34" charset="0"/>
                <a:ea typeface="ITC Franklin Gothic LT Condensed"/>
                <a:cs typeface="ITC Franklin Gothic LT Condensed"/>
                <a:sym typeface="ITC Franklin Gothic LT Condensed"/>
              </a:rPr>
              <a:t>Departments</a:t>
            </a:r>
          </a:p>
        </p:txBody>
      </p:sp>
      <p:sp>
        <p:nvSpPr>
          <p:cNvPr id="21" name="TextBox 21"/>
          <p:cNvSpPr txBox="1"/>
          <p:nvPr/>
        </p:nvSpPr>
        <p:spPr>
          <a:xfrm>
            <a:off x="4567959" y="6833938"/>
            <a:ext cx="2263402" cy="884858"/>
          </a:xfrm>
          <a:prstGeom prst="rect">
            <a:avLst/>
          </a:prstGeom>
        </p:spPr>
        <p:txBody>
          <a:bodyPr lIns="0" tIns="0" rIns="0" bIns="0" rtlCol="0" anchor="t">
            <a:spAutoFit/>
          </a:bodyPr>
          <a:lstStyle/>
          <a:p>
            <a:pPr algn="l">
              <a:lnSpc>
                <a:spcPts val="6936"/>
              </a:lnSpc>
            </a:pPr>
            <a:r>
              <a:rPr lang="en-US" sz="5780" dirty="0">
                <a:solidFill>
                  <a:srgbClr val="000000"/>
                </a:solidFill>
                <a:latin typeface="Acumin Pro Condensed" panose="020B0506020202020204" pitchFamily="34" charset="0"/>
                <a:ea typeface="ITC Franklin Gothic LT Condensed"/>
                <a:cs typeface="ITC Franklin Gothic LT Condensed"/>
                <a:sym typeface="ITC Franklin Gothic LT Condensed"/>
              </a:rPr>
              <a:t>Colleges</a:t>
            </a:r>
          </a:p>
        </p:txBody>
      </p:sp>
      <p:grpSp>
        <p:nvGrpSpPr>
          <p:cNvPr id="22" name="Group 22"/>
          <p:cNvGrpSpPr/>
          <p:nvPr/>
        </p:nvGrpSpPr>
        <p:grpSpPr>
          <a:xfrm>
            <a:off x="10745789" y="1545088"/>
            <a:ext cx="6458987" cy="873181"/>
            <a:chOff x="0" y="0"/>
            <a:chExt cx="1860309" cy="212592"/>
          </a:xfrm>
        </p:grpSpPr>
        <p:sp>
          <p:nvSpPr>
            <p:cNvPr id="23" name="Freeform 23"/>
            <p:cNvSpPr/>
            <p:nvPr/>
          </p:nvSpPr>
          <p:spPr>
            <a:xfrm>
              <a:off x="0" y="0"/>
              <a:ext cx="1860309" cy="212592"/>
            </a:xfrm>
            <a:custGeom>
              <a:avLst/>
              <a:gdLst/>
              <a:ahLst/>
              <a:cxnLst/>
              <a:rect l="l" t="t" r="r" b="b"/>
              <a:pathLst>
                <a:path w="1860309" h="212592">
                  <a:moveTo>
                    <a:pt x="55488" y="0"/>
                  </a:moveTo>
                  <a:lnTo>
                    <a:pt x="1804821" y="0"/>
                  </a:lnTo>
                  <a:cubicBezTo>
                    <a:pt x="1835466" y="0"/>
                    <a:pt x="1860309" y="24843"/>
                    <a:pt x="1860309" y="55488"/>
                  </a:cubicBezTo>
                  <a:lnTo>
                    <a:pt x="1860309" y="157104"/>
                  </a:lnTo>
                  <a:cubicBezTo>
                    <a:pt x="1860309" y="171821"/>
                    <a:pt x="1854463" y="185934"/>
                    <a:pt x="1844057" y="196340"/>
                  </a:cubicBezTo>
                  <a:cubicBezTo>
                    <a:pt x="1833651" y="206746"/>
                    <a:pt x="1819537" y="212592"/>
                    <a:pt x="1804821" y="212592"/>
                  </a:cubicBezTo>
                  <a:lnTo>
                    <a:pt x="55488" y="212592"/>
                  </a:lnTo>
                  <a:cubicBezTo>
                    <a:pt x="40772" y="212592"/>
                    <a:pt x="26658" y="206746"/>
                    <a:pt x="16252" y="196340"/>
                  </a:cubicBezTo>
                  <a:cubicBezTo>
                    <a:pt x="5846" y="185934"/>
                    <a:pt x="0" y="171821"/>
                    <a:pt x="0" y="157104"/>
                  </a:cubicBezTo>
                  <a:lnTo>
                    <a:pt x="0" y="55488"/>
                  </a:lnTo>
                  <a:cubicBezTo>
                    <a:pt x="0" y="40772"/>
                    <a:pt x="5846" y="26658"/>
                    <a:pt x="16252" y="16252"/>
                  </a:cubicBezTo>
                  <a:cubicBezTo>
                    <a:pt x="26658" y="5846"/>
                    <a:pt x="40772" y="0"/>
                    <a:pt x="55488" y="0"/>
                  </a:cubicBezTo>
                  <a:close/>
                </a:path>
              </a:pathLst>
            </a:custGeom>
            <a:solidFill>
              <a:srgbClr val="231F20"/>
            </a:solidFill>
          </p:spPr>
        </p:sp>
        <p:sp>
          <p:nvSpPr>
            <p:cNvPr id="24" name="TextBox 24"/>
            <p:cNvSpPr txBox="1"/>
            <p:nvPr/>
          </p:nvSpPr>
          <p:spPr>
            <a:xfrm>
              <a:off x="0" y="-38100"/>
              <a:ext cx="1860309" cy="250692"/>
            </a:xfrm>
            <a:prstGeom prst="rect">
              <a:avLst/>
            </a:prstGeom>
          </p:spPr>
          <p:txBody>
            <a:bodyPr lIns="25759" tIns="25759" rIns="25759" bIns="25759" rtlCol="0" anchor="ctr"/>
            <a:lstStyle/>
            <a:p>
              <a:pPr algn="ctr">
                <a:lnSpc>
                  <a:spcPts val="2910"/>
                </a:lnSpc>
              </a:pPr>
              <a:endParaRPr/>
            </a:p>
          </p:txBody>
        </p:sp>
      </p:grpSp>
      <p:grpSp>
        <p:nvGrpSpPr>
          <p:cNvPr id="25" name="Group 25"/>
          <p:cNvGrpSpPr/>
          <p:nvPr/>
        </p:nvGrpSpPr>
        <p:grpSpPr>
          <a:xfrm>
            <a:off x="10745789" y="2587501"/>
            <a:ext cx="6458987" cy="873181"/>
            <a:chOff x="0" y="0"/>
            <a:chExt cx="1860309" cy="212592"/>
          </a:xfrm>
        </p:grpSpPr>
        <p:sp>
          <p:nvSpPr>
            <p:cNvPr id="26" name="Freeform 26"/>
            <p:cNvSpPr/>
            <p:nvPr/>
          </p:nvSpPr>
          <p:spPr>
            <a:xfrm>
              <a:off x="0" y="0"/>
              <a:ext cx="1860309" cy="212592"/>
            </a:xfrm>
            <a:custGeom>
              <a:avLst/>
              <a:gdLst/>
              <a:ahLst/>
              <a:cxnLst/>
              <a:rect l="l" t="t" r="r" b="b"/>
              <a:pathLst>
                <a:path w="1860309" h="212592">
                  <a:moveTo>
                    <a:pt x="55488" y="0"/>
                  </a:moveTo>
                  <a:lnTo>
                    <a:pt x="1804821" y="0"/>
                  </a:lnTo>
                  <a:cubicBezTo>
                    <a:pt x="1835466" y="0"/>
                    <a:pt x="1860309" y="24843"/>
                    <a:pt x="1860309" y="55488"/>
                  </a:cubicBezTo>
                  <a:lnTo>
                    <a:pt x="1860309" y="157104"/>
                  </a:lnTo>
                  <a:cubicBezTo>
                    <a:pt x="1860309" y="171821"/>
                    <a:pt x="1854463" y="185934"/>
                    <a:pt x="1844057" y="196340"/>
                  </a:cubicBezTo>
                  <a:cubicBezTo>
                    <a:pt x="1833651" y="206746"/>
                    <a:pt x="1819537" y="212592"/>
                    <a:pt x="1804821" y="212592"/>
                  </a:cubicBezTo>
                  <a:lnTo>
                    <a:pt x="55488" y="212592"/>
                  </a:lnTo>
                  <a:cubicBezTo>
                    <a:pt x="40772" y="212592"/>
                    <a:pt x="26658" y="206746"/>
                    <a:pt x="16252" y="196340"/>
                  </a:cubicBezTo>
                  <a:cubicBezTo>
                    <a:pt x="5846" y="185934"/>
                    <a:pt x="0" y="171821"/>
                    <a:pt x="0" y="157104"/>
                  </a:cubicBezTo>
                  <a:lnTo>
                    <a:pt x="0" y="55488"/>
                  </a:lnTo>
                  <a:cubicBezTo>
                    <a:pt x="0" y="40772"/>
                    <a:pt x="5846" y="26658"/>
                    <a:pt x="16252" y="16252"/>
                  </a:cubicBezTo>
                  <a:cubicBezTo>
                    <a:pt x="26658" y="5846"/>
                    <a:pt x="40772" y="0"/>
                    <a:pt x="55488" y="0"/>
                  </a:cubicBezTo>
                  <a:close/>
                </a:path>
              </a:pathLst>
            </a:custGeom>
            <a:solidFill>
              <a:srgbClr val="DAAA00"/>
            </a:solidFill>
          </p:spPr>
        </p:sp>
        <p:sp>
          <p:nvSpPr>
            <p:cNvPr id="27" name="TextBox 27"/>
            <p:cNvSpPr txBox="1"/>
            <p:nvPr/>
          </p:nvSpPr>
          <p:spPr>
            <a:xfrm>
              <a:off x="0" y="-38100"/>
              <a:ext cx="1860309" cy="250692"/>
            </a:xfrm>
            <a:prstGeom prst="rect">
              <a:avLst/>
            </a:prstGeom>
          </p:spPr>
          <p:txBody>
            <a:bodyPr lIns="25759" tIns="25759" rIns="25759" bIns="25759" rtlCol="0" anchor="ctr"/>
            <a:lstStyle/>
            <a:p>
              <a:pPr algn="ctr">
                <a:lnSpc>
                  <a:spcPts val="2910"/>
                </a:lnSpc>
              </a:pPr>
              <a:endParaRPr/>
            </a:p>
          </p:txBody>
        </p:sp>
      </p:grpSp>
      <p:grpSp>
        <p:nvGrpSpPr>
          <p:cNvPr id="28" name="Group 28"/>
          <p:cNvGrpSpPr/>
          <p:nvPr/>
        </p:nvGrpSpPr>
        <p:grpSpPr>
          <a:xfrm>
            <a:off x="10750338" y="3600078"/>
            <a:ext cx="6458987" cy="873181"/>
            <a:chOff x="0" y="0"/>
            <a:chExt cx="1860309" cy="212592"/>
          </a:xfrm>
        </p:grpSpPr>
        <p:sp>
          <p:nvSpPr>
            <p:cNvPr id="29" name="Freeform 29"/>
            <p:cNvSpPr/>
            <p:nvPr/>
          </p:nvSpPr>
          <p:spPr>
            <a:xfrm>
              <a:off x="0" y="0"/>
              <a:ext cx="1860309" cy="212592"/>
            </a:xfrm>
            <a:custGeom>
              <a:avLst/>
              <a:gdLst/>
              <a:ahLst/>
              <a:cxnLst/>
              <a:rect l="l" t="t" r="r" b="b"/>
              <a:pathLst>
                <a:path w="1860309" h="212592">
                  <a:moveTo>
                    <a:pt x="55488" y="0"/>
                  </a:moveTo>
                  <a:lnTo>
                    <a:pt x="1804821" y="0"/>
                  </a:lnTo>
                  <a:cubicBezTo>
                    <a:pt x="1835466" y="0"/>
                    <a:pt x="1860309" y="24843"/>
                    <a:pt x="1860309" y="55488"/>
                  </a:cubicBezTo>
                  <a:lnTo>
                    <a:pt x="1860309" y="157104"/>
                  </a:lnTo>
                  <a:cubicBezTo>
                    <a:pt x="1860309" y="171821"/>
                    <a:pt x="1854463" y="185934"/>
                    <a:pt x="1844057" y="196340"/>
                  </a:cubicBezTo>
                  <a:cubicBezTo>
                    <a:pt x="1833651" y="206746"/>
                    <a:pt x="1819537" y="212592"/>
                    <a:pt x="1804821" y="212592"/>
                  </a:cubicBezTo>
                  <a:lnTo>
                    <a:pt x="55488" y="212592"/>
                  </a:lnTo>
                  <a:cubicBezTo>
                    <a:pt x="40772" y="212592"/>
                    <a:pt x="26658" y="206746"/>
                    <a:pt x="16252" y="196340"/>
                  </a:cubicBezTo>
                  <a:cubicBezTo>
                    <a:pt x="5846" y="185934"/>
                    <a:pt x="0" y="171821"/>
                    <a:pt x="0" y="157104"/>
                  </a:cubicBezTo>
                  <a:lnTo>
                    <a:pt x="0" y="55488"/>
                  </a:lnTo>
                  <a:cubicBezTo>
                    <a:pt x="0" y="40772"/>
                    <a:pt x="5846" y="26658"/>
                    <a:pt x="16252" y="16252"/>
                  </a:cubicBezTo>
                  <a:cubicBezTo>
                    <a:pt x="26658" y="5846"/>
                    <a:pt x="40772" y="0"/>
                    <a:pt x="55488" y="0"/>
                  </a:cubicBezTo>
                  <a:close/>
                </a:path>
              </a:pathLst>
            </a:custGeom>
            <a:solidFill>
              <a:srgbClr val="000000"/>
            </a:solidFill>
          </p:spPr>
        </p:sp>
        <p:sp>
          <p:nvSpPr>
            <p:cNvPr id="30" name="TextBox 30"/>
            <p:cNvSpPr txBox="1"/>
            <p:nvPr/>
          </p:nvSpPr>
          <p:spPr>
            <a:xfrm>
              <a:off x="0" y="-38100"/>
              <a:ext cx="1860309" cy="250692"/>
            </a:xfrm>
            <a:prstGeom prst="rect">
              <a:avLst/>
            </a:prstGeom>
          </p:spPr>
          <p:txBody>
            <a:bodyPr lIns="25759" tIns="25759" rIns="25759" bIns="25759" rtlCol="0" anchor="ctr"/>
            <a:lstStyle/>
            <a:p>
              <a:pPr algn="ctr">
                <a:lnSpc>
                  <a:spcPts val="2910"/>
                </a:lnSpc>
              </a:pPr>
              <a:endParaRPr/>
            </a:p>
          </p:txBody>
        </p:sp>
      </p:grpSp>
      <p:grpSp>
        <p:nvGrpSpPr>
          <p:cNvPr id="31" name="Group 31"/>
          <p:cNvGrpSpPr/>
          <p:nvPr/>
        </p:nvGrpSpPr>
        <p:grpSpPr>
          <a:xfrm>
            <a:off x="10745789" y="4642974"/>
            <a:ext cx="6458987" cy="873181"/>
            <a:chOff x="0" y="0"/>
            <a:chExt cx="1860309" cy="212592"/>
          </a:xfrm>
        </p:grpSpPr>
        <p:sp>
          <p:nvSpPr>
            <p:cNvPr id="32" name="Freeform 32"/>
            <p:cNvSpPr/>
            <p:nvPr/>
          </p:nvSpPr>
          <p:spPr>
            <a:xfrm>
              <a:off x="0" y="0"/>
              <a:ext cx="1860309" cy="212592"/>
            </a:xfrm>
            <a:custGeom>
              <a:avLst/>
              <a:gdLst/>
              <a:ahLst/>
              <a:cxnLst/>
              <a:rect l="l" t="t" r="r" b="b"/>
              <a:pathLst>
                <a:path w="1860309" h="212592">
                  <a:moveTo>
                    <a:pt x="55488" y="0"/>
                  </a:moveTo>
                  <a:lnTo>
                    <a:pt x="1804821" y="0"/>
                  </a:lnTo>
                  <a:cubicBezTo>
                    <a:pt x="1835466" y="0"/>
                    <a:pt x="1860309" y="24843"/>
                    <a:pt x="1860309" y="55488"/>
                  </a:cubicBezTo>
                  <a:lnTo>
                    <a:pt x="1860309" y="157104"/>
                  </a:lnTo>
                  <a:cubicBezTo>
                    <a:pt x="1860309" y="171821"/>
                    <a:pt x="1854463" y="185934"/>
                    <a:pt x="1844057" y="196340"/>
                  </a:cubicBezTo>
                  <a:cubicBezTo>
                    <a:pt x="1833651" y="206746"/>
                    <a:pt x="1819537" y="212592"/>
                    <a:pt x="1804821" y="212592"/>
                  </a:cubicBezTo>
                  <a:lnTo>
                    <a:pt x="55488" y="212592"/>
                  </a:lnTo>
                  <a:cubicBezTo>
                    <a:pt x="40772" y="212592"/>
                    <a:pt x="26658" y="206746"/>
                    <a:pt x="16252" y="196340"/>
                  </a:cubicBezTo>
                  <a:cubicBezTo>
                    <a:pt x="5846" y="185934"/>
                    <a:pt x="0" y="171821"/>
                    <a:pt x="0" y="157104"/>
                  </a:cubicBezTo>
                  <a:lnTo>
                    <a:pt x="0" y="55488"/>
                  </a:lnTo>
                  <a:cubicBezTo>
                    <a:pt x="0" y="40772"/>
                    <a:pt x="5846" y="26658"/>
                    <a:pt x="16252" y="16252"/>
                  </a:cubicBezTo>
                  <a:cubicBezTo>
                    <a:pt x="26658" y="5846"/>
                    <a:pt x="40772" y="0"/>
                    <a:pt x="55488" y="0"/>
                  </a:cubicBezTo>
                  <a:close/>
                </a:path>
              </a:pathLst>
            </a:custGeom>
            <a:solidFill>
              <a:srgbClr val="DAAA00"/>
            </a:solidFill>
          </p:spPr>
        </p:sp>
        <p:sp>
          <p:nvSpPr>
            <p:cNvPr id="33" name="TextBox 33"/>
            <p:cNvSpPr txBox="1"/>
            <p:nvPr/>
          </p:nvSpPr>
          <p:spPr>
            <a:xfrm>
              <a:off x="0" y="-38100"/>
              <a:ext cx="1860309" cy="250692"/>
            </a:xfrm>
            <a:prstGeom prst="rect">
              <a:avLst/>
            </a:prstGeom>
          </p:spPr>
          <p:txBody>
            <a:bodyPr lIns="25759" tIns="25759" rIns="25759" bIns="25759" rtlCol="0" anchor="ctr"/>
            <a:lstStyle/>
            <a:p>
              <a:pPr algn="ctr">
                <a:lnSpc>
                  <a:spcPts val="2910"/>
                </a:lnSpc>
              </a:pPr>
              <a:endParaRPr/>
            </a:p>
          </p:txBody>
        </p:sp>
      </p:grpSp>
      <p:grpSp>
        <p:nvGrpSpPr>
          <p:cNvPr id="34" name="Group 34"/>
          <p:cNvGrpSpPr/>
          <p:nvPr/>
        </p:nvGrpSpPr>
        <p:grpSpPr>
          <a:xfrm>
            <a:off x="10745789" y="5686201"/>
            <a:ext cx="6458987" cy="873181"/>
            <a:chOff x="0" y="0"/>
            <a:chExt cx="1860309" cy="212592"/>
          </a:xfrm>
        </p:grpSpPr>
        <p:sp>
          <p:nvSpPr>
            <p:cNvPr id="35" name="Freeform 35"/>
            <p:cNvSpPr/>
            <p:nvPr/>
          </p:nvSpPr>
          <p:spPr>
            <a:xfrm>
              <a:off x="0" y="0"/>
              <a:ext cx="1860309" cy="212592"/>
            </a:xfrm>
            <a:custGeom>
              <a:avLst/>
              <a:gdLst/>
              <a:ahLst/>
              <a:cxnLst/>
              <a:rect l="l" t="t" r="r" b="b"/>
              <a:pathLst>
                <a:path w="1860309" h="212592">
                  <a:moveTo>
                    <a:pt x="55488" y="0"/>
                  </a:moveTo>
                  <a:lnTo>
                    <a:pt x="1804821" y="0"/>
                  </a:lnTo>
                  <a:cubicBezTo>
                    <a:pt x="1835466" y="0"/>
                    <a:pt x="1860309" y="24843"/>
                    <a:pt x="1860309" y="55488"/>
                  </a:cubicBezTo>
                  <a:lnTo>
                    <a:pt x="1860309" y="157104"/>
                  </a:lnTo>
                  <a:cubicBezTo>
                    <a:pt x="1860309" y="171821"/>
                    <a:pt x="1854463" y="185934"/>
                    <a:pt x="1844057" y="196340"/>
                  </a:cubicBezTo>
                  <a:cubicBezTo>
                    <a:pt x="1833651" y="206746"/>
                    <a:pt x="1819537" y="212592"/>
                    <a:pt x="1804821" y="212592"/>
                  </a:cubicBezTo>
                  <a:lnTo>
                    <a:pt x="55488" y="212592"/>
                  </a:lnTo>
                  <a:cubicBezTo>
                    <a:pt x="40772" y="212592"/>
                    <a:pt x="26658" y="206746"/>
                    <a:pt x="16252" y="196340"/>
                  </a:cubicBezTo>
                  <a:cubicBezTo>
                    <a:pt x="5846" y="185934"/>
                    <a:pt x="0" y="171821"/>
                    <a:pt x="0" y="157104"/>
                  </a:cubicBezTo>
                  <a:lnTo>
                    <a:pt x="0" y="55488"/>
                  </a:lnTo>
                  <a:cubicBezTo>
                    <a:pt x="0" y="40772"/>
                    <a:pt x="5846" y="26658"/>
                    <a:pt x="16252" y="16252"/>
                  </a:cubicBezTo>
                  <a:cubicBezTo>
                    <a:pt x="26658" y="5846"/>
                    <a:pt x="40772" y="0"/>
                    <a:pt x="55488" y="0"/>
                  </a:cubicBezTo>
                  <a:close/>
                </a:path>
              </a:pathLst>
            </a:custGeom>
            <a:solidFill>
              <a:srgbClr val="000000"/>
            </a:solidFill>
          </p:spPr>
          <p:txBody>
            <a:bodyPr/>
            <a:lstStyle/>
            <a:p>
              <a:endParaRPr lang="en-US"/>
            </a:p>
          </p:txBody>
        </p:sp>
        <p:sp>
          <p:nvSpPr>
            <p:cNvPr id="36" name="TextBox 36"/>
            <p:cNvSpPr txBox="1"/>
            <p:nvPr/>
          </p:nvSpPr>
          <p:spPr>
            <a:xfrm>
              <a:off x="0" y="-38100"/>
              <a:ext cx="1860309" cy="250692"/>
            </a:xfrm>
            <a:prstGeom prst="rect">
              <a:avLst/>
            </a:prstGeom>
          </p:spPr>
          <p:txBody>
            <a:bodyPr lIns="25759" tIns="25759" rIns="25759" bIns="25759" rtlCol="0" anchor="ctr"/>
            <a:lstStyle/>
            <a:p>
              <a:pPr algn="ctr">
                <a:lnSpc>
                  <a:spcPts val="2910"/>
                </a:lnSpc>
              </a:pPr>
              <a:endParaRPr/>
            </a:p>
          </p:txBody>
        </p:sp>
      </p:grpSp>
      <p:grpSp>
        <p:nvGrpSpPr>
          <p:cNvPr id="37" name="Group 37"/>
          <p:cNvGrpSpPr/>
          <p:nvPr/>
        </p:nvGrpSpPr>
        <p:grpSpPr>
          <a:xfrm>
            <a:off x="10745788" y="6699883"/>
            <a:ext cx="6458987" cy="873181"/>
            <a:chOff x="0" y="0"/>
            <a:chExt cx="1860309" cy="212592"/>
          </a:xfrm>
        </p:grpSpPr>
        <p:sp>
          <p:nvSpPr>
            <p:cNvPr id="38" name="Freeform 38"/>
            <p:cNvSpPr/>
            <p:nvPr/>
          </p:nvSpPr>
          <p:spPr>
            <a:xfrm>
              <a:off x="0" y="0"/>
              <a:ext cx="1860309" cy="212592"/>
            </a:xfrm>
            <a:custGeom>
              <a:avLst/>
              <a:gdLst/>
              <a:ahLst/>
              <a:cxnLst/>
              <a:rect l="l" t="t" r="r" b="b"/>
              <a:pathLst>
                <a:path w="1860309" h="212592">
                  <a:moveTo>
                    <a:pt x="55488" y="0"/>
                  </a:moveTo>
                  <a:lnTo>
                    <a:pt x="1804821" y="0"/>
                  </a:lnTo>
                  <a:cubicBezTo>
                    <a:pt x="1835466" y="0"/>
                    <a:pt x="1860309" y="24843"/>
                    <a:pt x="1860309" y="55488"/>
                  </a:cubicBezTo>
                  <a:lnTo>
                    <a:pt x="1860309" y="157104"/>
                  </a:lnTo>
                  <a:cubicBezTo>
                    <a:pt x="1860309" y="171821"/>
                    <a:pt x="1854463" y="185934"/>
                    <a:pt x="1844057" y="196340"/>
                  </a:cubicBezTo>
                  <a:cubicBezTo>
                    <a:pt x="1833651" y="206746"/>
                    <a:pt x="1819537" y="212592"/>
                    <a:pt x="1804821" y="212592"/>
                  </a:cubicBezTo>
                  <a:lnTo>
                    <a:pt x="55488" y="212592"/>
                  </a:lnTo>
                  <a:cubicBezTo>
                    <a:pt x="40772" y="212592"/>
                    <a:pt x="26658" y="206746"/>
                    <a:pt x="16252" y="196340"/>
                  </a:cubicBezTo>
                  <a:cubicBezTo>
                    <a:pt x="5846" y="185934"/>
                    <a:pt x="0" y="171821"/>
                    <a:pt x="0" y="157104"/>
                  </a:cubicBezTo>
                  <a:lnTo>
                    <a:pt x="0" y="55488"/>
                  </a:lnTo>
                  <a:cubicBezTo>
                    <a:pt x="0" y="40772"/>
                    <a:pt x="5846" y="26658"/>
                    <a:pt x="16252" y="16252"/>
                  </a:cubicBezTo>
                  <a:cubicBezTo>
                    <a:pt x="26658" y="5846"/>
                    <a:pt x="40772" y="0"/>
                    <a:pt x="55488" y="0"/>
                  </a:cubicBezTo>
                  <a:close/>
                </a:path>
              </a:pathLst>
            </a:custGeom>
            <a:solidFill>
              <a:srgbClr val="DAAA00"/>
            </a:solidFill>
          </p:spPr>
        </p:sp>
        <p:sp>
          <p:nvSpPr>
            <p:cNvPr id="39" name="TextBox 39"/>
            <p:cNvSpPr txBox="1"/>
            <p:nvPr/>
          </p:nvSpPr>
          <p:spPr>
            <a:xfrm>
              <a:off x="0" y="-38100"/>
              <a:ext cx="1860309" cy="250692"/>
            </a:xfrm>
            <a:prstGeom prst="rect">
              <a:avLst/>
            </a:prstGeom>
          </p:spPr>
          <p:txBody>
            <a:bodyPr lIns="25759" tIns="25759" rIns="25759" bIns="25759" rtlCol="0" anchor="ctr"/>
            <a:lstStyle/>
            <a:p>
              <a:pPr algn="ctr">
                <a:lnSpc>
                  <a:spcPts val="2910"/>
                </a:lnSpc>
              </a:pPr>
              <a:endParaRPr/>
            </a:p>
          </p:txBody>
        </p:sp>
      </p:grpSp>
      <p:grpSp>
        <p:nvGrpSpPr>
          <p:cNvPr id="40" name="Group 40"/>
          <p:cNvGrpSpPr/>
          <p:nvPr/>
        </p:nvGrpSpPr>
        <p:grpSpPr>
          <a:xfrm>
            <a:off x="10745789" y="7570662"/>
            <a:ext cx="6806437" cy="1029904"/>
            <a:chOff x="-100072" y="-38100"/>
            <a:chExt cx="1960381" cy="250749"/>
          </a:xfrm>
        </p:grpSpPr>
        <p:sp>
          <p:nvSpPr>
            <p:cNvPr id="41" name="Freeform 41"/>
            <p:cNvSpPr/>
            <p:nvPr/>
          </p:nvSpPr>
          <p:spPr>
            <a:xfrm>
              <a:off x="-100072" y="57"/>
              <a:ext cx="1860309" cy="212592"/>
            </a:xfrm>
            <a:custGeom>
              <a:avLst/>
              <a:gdLst/>
              <a:ahLst/>
              <a:cxnLst/>
              <a:rect l="l" t="t" r="r" b="b"/>
              <a:pathLst>
                <a:path w="1860309" h="212592">
                  <a:moveTo>
                    <a:pt x="55488" y="0"/>
                  </a:moveTo>
                  <a:lnTo>
                    <a:pt x="1804821" y="0"/>
                  </a:lnTo>
                  <a:cubicBezTo>
                    <a:pt x="1835466" y="0"/>
                    <a:pt x="1860309" y="24843"/>
                    <a:pt x="1860309" y="55488"/>
                  </a:cubicBezTo>
                  <a:lnTo>
                    <a:pt x="1860309" y="157104"/>
                  </a:lnTo>
                  <a:cubicBezTo>
                    <a:pt x="1860309" y="171821"/>
                    <a:pt x="1854463" y="185934"/>
                    <a:pt x="1844057" y="196340"/>
                  </a:cubicBezTo>
                  <a:cubicBezTo>
                    <a:pt x="1833651" y="206746"/>
                    <a:pt x="1819537" y="212592"/>
                    <a:pt x="1804821" y="212592"/>
                  </a:cubicBezTo>
                  <a:lnTo>
                    <a:pt x="55488" y="212592"/>
                  </a:lnTo>
                  <a:cubicBezTo>
                    <a:pt x="40772" y="212592"/>
                    <a:pt x="26658" y="206746"/>
                    <a:pt x="16252" y="196340"/>
                  </a:cubicBezTo>
                  <a:cubicBezTo>
                    <a:pt x="5846" y="185934"/>
                    <a:pt x="0" y="171821"/>
                    <a:pt x="0" y="157104"/>
                  </a:cubicBezTo>
                  <a:lnTo>
                    <a:pt x="0" y="55488"/>
                  </a:lnTo>
                  <a:cubicBezTo>
                    <a:pt x="0" y="40772"/>
                    <a:pt x="5846" y="26658"/>
                    <a:pt x="16252" y="16252"/>
                  </a:cubicBezTo>
                  <a:cubicBezTo>
                    <a:pt x="26658" y="5846"/>
                    <a:pt x="40772" y="0"/>
                    <a:pt x="55488" y="0"/>
                  </a:cubicBezTo>
                  <a:close/>
                </a:path>
              </a:pathLst>
            </a:custGeom>
            <a:solidFill>
              <a:srgbClr val="000000"/>
            </a:solidFill>
          </p:spPr>
        </p:sp>
        <p:sp>
          <p:nvSpPr>
            <p:cNvPr id="42" name="TextBox 42"/>
            <p:cNvSpPr txBox="1"/>
            <p:nvPr/>
          </p:nvSpPr>
          <p:spPr>
            <a:xfrm>
              <a:off x="0" y="-38100"/>
              <a:ext cx="1860309" cy="250692"/>
            </a:xfrm>
            <a:prstGeom prst="rect">
              <a:avLst/>
            </a:prstGeom>
          </p:spPr>
          <p:txBody>
            <a:bodyPr lIns="25759" tIns="25759" rIns="25759" bIns="25759" rtlCol="0" anchor="ctr"/>
            <a:lstStyle/>
            <a:p>
              <a:pPr algn="ctr">
                <a:lnSpc>
                  <a:spcPts val="2910"/>
                </a:lnSpc>
              </a:pPr>
              <a:endParaRPr/>
            </a:p>
          </p:txBody>
        </p:sp>
      </p:grpSp>
      <p:grpSp>
        <p:nvGrpSpPr>
          <p:cNvPr id="43" name="Group 43"/>
          <p:cNvGrpSpPr/>
          <p:nvPr/>
        </p:nvGrpSpPr>
        <p:grpSpPr>
          <a:xfrm>
            <a:off x="10745787" y="8754653"/>
            <a:ext cx="6458987" cy="873181"/>
            <a:chOff x="0" y="0"/>
            <a:chExt cx="1860309" cy="212592"/>
          </a:xfrm>
        </p:grpSpPr>
        <p:sp>
          <p:nvSpPr>
            <p:cNvPr id="44" name="Freeform 44"/>
            <p:cNvSpPr/>
            <p:nvPr/>
          </p:nvSpPr>
          <p:spPr>
            <a:xfrm>
              <a:off x="0" y="0"/>
              <a:ext cx="1860309" cy="212592"/>
            </a:xfrm>
            <a:custGeom>
              <a:avLst/>
              <a:gdLst/>
              <a:ahLst/>
              <a:cxnLst/>
              <a:rect l="l" t="t" r="r" b="b"/>
              <a:pathLst>
                <a:path w="1860309" h="212592">
                  <a:moveTo>
                    <a:pt x="55488" y="0"/>
                  </a:moveTo>
                  <a:lnTo>
                    <a:pt x="1804821" y="0"/>
                  </a:lnTo>
                  <a:cubicBezTo>
                    <a:pt x="1835466" y="0"/>
                    <a:pt x="1860309" y="24843"/>
                    <a:pt x="1860309" y="55488"/>
                  </a:cubicBezTo>
                  <a:lnTo>
                    <a:pt x="1860309" y="157104"/>
                  </a:lnTo>
                  <a:cubicBezTo>
                    <a:pt x="1860309" y="171821"/>
                    <a:pt x="1854463" y="185934"/>
                    <a:pt x="1844057" y="196340"/>
                  </a:cubicBezTo>
                  <a:cubicBezTo>
                    <a:pt x="1833651" y="206746"/>
                    <a:pt x="1819537" y="212592"/>
                    <a:pt x="1804821" y="212592"/>
                  </a:cubicBezTo>
                  <a:lnTo>
                    <a:pt x="55488" y="212592"/>
                  </a:lnTo>
                  <a:cubicBezTo>
                    <a:pt x="40772" y="212592"/>
                    <a:pt x="26658" y="206746"/>
                    <a:pt x="16252" y="196340"/>
                  </a:cubicBezTo>
                  <a:cubicBezTo>
                    <a:pt x="5846" y="185934"/>
                    <a:pt x="0" y="171821"/>
                    <a:pt x="0" y="157104"/>
                  </a:cubicBezTo>
                  <a:lnTo>
                    <a:pt x="0" y="55488"/>
                  </a:lnTo>
                  <a:cubicBezTo>
                    <a:pt x="0" y="40772"/>
                    <a:pt x="5846" y="26658"/>
                    <a:pt x="16252" y="16252"/>
                  </a:cubicBezTo>
                  <a:cubicBezTo>
                    <a:pt x="26658" y="5846"/>
                    <a:pt x="40772" y="0"/>
                    <a:pt x="55488" y="0"/>
                  </a:cubicBezTo>
                  <a:close/>
                </a:path>
              </a:pathLst>
            </a:custGeom>
            <a:solidFill>
              <a:srgbClr val="DAAA00"/>
            </a:solidFill>
          </p:spPr>
        </p:sp>
        <p:sp>
          <p:nvSpPr>
            <p:cNvPr id="45" name="TextBox 45"/>
            <p:cNvSpPr txBox="1"/>
            <p:nvPr/>
          </p:nvSpPr>
          <p:spPr>
            <a:xfrm>
              <a:off x="0" y="-38100"/>
              <a:ext cx="1860309" cy="250692"/>
            </a:xfrm>
            <a:prstGeom prst="rect">
              <a:avLst/>
            </a:prstGeom>
          </p:spPr>
          <p:txBody>
            <a:bodyPr lIns="25759" tIns="25759" rIns="25759" bIns="25759" rtlCol="0" anchor="ctr"/>
            <a:lstStyle/>
            <a:p>
              <a:pPr algn="ctr">
                <a:lnSpc>
                  <a:spcPts val="2910"/>
                </a:lnSpc>
              </a:pPr>
              <a:endParaRPr/>
            </a:p>
          </p:txBody>
        </p:sp>
      </p:grpSp>
      <p:sp>
        <p:nvSpPr>
          <p:cNvPr id="46" name="TextBox 46"/>
          <p:cNvSpPr txBox="1"/>
          <p:nvPr/>
        </p:nvSpPr>
        <p:spPr>
          <a:xfrm>
            <a:off x="11201400" y="1565880"/>
            <a:ext cx="3142880" cy="743793"/>
          </a:xfrm>
          <a:prstGeom prst="rect">
            <a:avLst/>
          </a:prstGeom>
        </p:spPr>
        <p:txBody>
          <a:bodyPr wrap="square" lIns="0" tIns="0" rIns="0" bIns="0" rtlCol="0" anchor="t">
            <a:spAutoFit/>
          </a:bodyPr>
          <a:lstStyle/>
          <a:p>
            <a:pPr algn="l">
              <a:lnSpc>
                <a:spcPts val="5841"/>
              </a:lnSpc>
            </a:pPr>
            <a:r>
              <a:rPr lang="en-US" sz="4868" dirty="0">
                <a:solidFill>
                  <a:srgbClr val="FFFFFF"/>
                </a:solidFill>
                <a:latin typeface="Acumin Pro Condensed" panose="020B0506020202020204" pitchFamily="34" charset="0"/>
                <a:ea typeface="ITC Franklin Gothic LT Condensed"/>
                <a:cs typeface="ITC Franklin Gothic LT Condensed"/>
                <a:sym typeface="ITC Franklin Gothic LT Condensed"/>
              </a:rPr>
              <a:t>Biodiversity</a:t>
            </a:r>
          </a:p>
        </p:txBody>
      </p:sp>
      <p:sp>
        <p:nvSpPr>
          <p:cNvPr id="47" name="TextBox 47"/>
          <p:cNvSpPr txBox="1"/>
          <p:nvPr/>
        </p:nvSpPr>
        <p:spPr>
          <a:xfrm>
            <a:off x="11201400" y="2603123"/>
            <a:ext cx="6003376" cy="743793"/>
          </a:xfrm>
          <a:prstGeom prst="rect">
            <a:avLst/>
          </a:prstGeom>
        </p:spPr>
        <p:txBody>
          <a:bodyPr wrap="square" lIns="0" tIns="0" rIns="0" bIns="0" rtlCol="0" anchor="t">
            <a:spAutoFit/>
          </a:bodyPr>
          <a:lstStyle/>
          <a:p>
            <a:pPr algn="l">
              <a:lnSpc>
                <a:spcPts val="5841"/>
              </a:lnSpc>
            </a:pPr>
            <a:r>
              <a:rPr lang="en-US" sz="4868" dirty="0">
                <a:solidFill>
                  <a:srgbClr val="000000"/>
                </a:solidFill>
                <a:latin typeface="Acumin Pro Condensed" panose="020B0506020202020204" pitchFamily="34" charset="0"/>
                <a:ea typeface="ITC Franklin Gothic LT Condensed"/>
                <a:cs typeface="ITC Franklin Gothic LT Condensed"/>
                <a:sym typeface="ITC Franklin Gothic LT Condensed"/>
              </a:rPr>
              <a:t>Environmental Stressors</a:t>
            </a:r>
          </a:p>
        </p:txBody>
      </p:sp>
      <p:sp>
        <p:nvSpPr>
          <p:cNvPr id="48" name="TextBox 48"/>
          <p:cNvSpPr txBox="1"/>
          <p:nvPr/>
        </p:nvSpPr>
        <p:spPr>
          <a:xfrm>
            <a:off x="11201400" y="3621354"/>
            <a:ext cx="5456242" cy="743793"/>
          </a:xfrm>
          <a:prstGeom prst="rect">
            <a:avLst/>
          </a:prstGeom>
        </p:spPr>
        <p:txBody>
          <a:bodyPr wrap="square" lIns="0" tIns="0" rIns="0" bIns="0" rtlCol="0" anchor="t">
            <a:spAutoFit/>
          </a:bodyPr>
          <a:lstStyle/>
          <a:p>
            <a:pPr algn="l">
              <a:lnSpc>
                <a:spcPts val="5841"/>
              </a:lnSpc>
            </a:pPr>
            <a:r>
              <a:rPr lang="en-US" sz="4868" dirty="0">
                <a:solidFill>
                  <a:srgbClr val="FFFFFF"/>
                </a:solidFill>
                <a:latin typeface="Acumin Pro Condensed" panose="020B0506020202020204" pitchFamily="34" charset="0"/>
                <a:ea typeface="ITC Franklin Gothic LT Condensed"/>
                <a:cs typeface="ITC Franklin Gothic LT Condensed"/>
                <a:sym typeface="ITC Franklin Gothic LT Condensed"/>
              </a:rPr>
              <a:t>Environmental Justice</a:t>
            </a:r>
          </a:p>
        </p:txBody>
      </p:sp>
      <p:sp>
        <p:nvSpPr>
          <p:cNvPr id="49" name="TextBox 49"/>
          <p:cNvSpPr txBox="1"/>
          <p:nvPr/>
        </p:nvSpPr>
        <p:spPr>
          <a:xfrm>
            <a:off x="11201400" y="4760043"/>
            <a:ext cx="6350826" cy="632224"/>
          </a:xfrm>
          <a:prstGeom prst="rect">
            <a:avLst/>
          </a:prstGeom>
        </p:spPr>
        <p:txBody>
          <a:bodyPr wrap="square" lIns="0" tIns="0" rIns="0" bIns="0" rtlCol="0" anchor="t">
            <a:spAutoFit/>
          </a:bodyPr>
          <a:lstStyle/>
          <a:p>
            <a:pPr algn="l">
              <a:lnSpc>
                <a:spcPts val="5050"/>
              </a:lnSpc>
            </a:pPr>
            <a:r>
              <a:rPr lang="en-US" sz="4209" dirty="0">
                <a:solidFill>
                  <a:srgbClr val="000000"/>
                </a:solidFill>
                <a:latin typeface="Acumin Pro Condensed" panose="020B0506020202020204" pitchFamily="34" charset="0"/>
                <a:ea typeface="ITC Franklin Gothic LT Condensed"/>
                <a:cs typeface="ITC Franklin Gothic LT Condensed"/>
                <a:sym typeface="ITC Franklin Gothic LT Condensed"/>
              </a:rPr>
              <a:t>Great Lakes Science Initiative</a:t>
            </a:r>
          </a:p>
        </p:txBody>
      </p:sp>
      <p:sp>
        <p:nvSpPr>
          <p:cNvPr id="50" name="TextBox 50"/>
          <p:cNvSpPr txBox="1"/>
          <p:nvPr/>
        </p:nvSpPr>
        <p:spPr>
          <a:xfrm>
            <a:off x="11201400" y="5677855"/>
            <a:ext cx="4969103" cy="743793"/>
          </a:xfrm>
          <a:prstGeom prst="rect">
            <a:avLst/>
          </a:prstGeom>
        </p:spPr>
        <p:txBody>
          <a:bodyPr wrap="square" lIns="0" tIns="0" rIns="0" bIns="0" rtlCol="0" anchor="t">
            <a:spAutoFit/>
          </a:bodyPr>
          <a:lstStyle/>
          <a:p>
            <a:pPr algn="l">
              <a:lnSpc>
                <a:spcPts val="5841"/>
              </a:lnSpc>
            </a:pPr>
            <a:r>
              <a:rPr lang="en-US" sz="4868" dirty="0">
                <a:solidFill>
                  <a:srgbClr val="FFFFFF"/>
                </a:solidFill>
                <a:latin typeface="Acumin Pro Condensed" panose="020B0506020202020204" pitchFamily="34" charset="0"/>
                <a:ea typeface="ITC Franklin Gothic LT Condensed"/>
                <a:cs typeface="ITC Franklin Gothic LT Condensed"/>
                <a:sym typeface="ITC Franklin Gothic LT Condensed"/>
              </a:rPr>
              <a:t>Risk and Resilience</a:t>
            </a:r>
          </a:p>
        </p:txBody>
      </p:sp>
      <p:sp>
        <p:nvSpPr>
          <p:cNvPr id="51" name="TextBox 51"/>
          <p:cNvSpPr txBox="1"/>
          <p:nvPr/>
        </p:nvSpPr>
        <p:spPr>
          <a:xfrm>
            <a:off x="11201400" y="6764578"/>
            <a:ext cx="6350826" cy="743793"/>
          </a:xfrm>
          <a:prstGeom prst="rect">
            <a:avLst/>
          </a:prstGeom>
        </p:spPr>
        <p:txBody>
          <a:bodyPr wrap="square" lIns="0" tIns="0" rIns="0" bIns="0" rtlCol="0" anchor="t">
            <a:spAutoFit/>
          </a:bodyPr>
          <a:lstStyle/>
          <a:p>
            <a:pPr algn="l">
              <a:lnSpc>
                <a:spcPts val="5841"/>
              </a:lnSpc>
            </a:pPr>
            <a:r>
              <a:rPr lang="en-US" sz="4868" dirty="0">
                <a:solidFill>
                  <a:srgbClr val="000000"/>
                </a:solidFill>
                <a:latin typeface="Acumin Pro Condensed" panose="020B0506020202020204" pitchFamily="34" charset="0"/>
                <a:ea typeface="ITC Franklin Gothic LT Condensed"/>
                <a:cs typeface="ITC Franklin Gothic LT Condensed"/>
                <a:sym typeface="ITC Franklin Gothic LT Condensed"/>
              </a:rPr>
              <a:t>Sustainable Communities</a:t>
            </a:r>
          </a:p>
        </p:txBody>
      </p:sp>
      <p:sp>
        <p:nvSpPr>
          <p:cNvPr id="52" name="TextBox 52"/>
          <p:cNvSpPr txBox="1"/>
          <p:nvPr/>
        </p:nvSpPr>
        <p:spPr>
          <a:xfrm>
            <a:off x="11201400" y="7793342"/>
            <a:ext cx="4498643" cy="743793"/>
          </a:xfrm>
          <a:prstGeom prst="rect">
            <a:avLst/>
          </a:prstGeom>
        </p:spPr>
        <p:txBody>
          <a:bodyPr wrap="square" lIns="0" tIns="0" rIns="0" bIns="0" rtlCol="0" anchor="t">
            <a:spAutoFit/>
          </a:bodyPr>
          <a:lstStyle/>
          <a:p>
            <a:pPr algn="l">
              <a:lnSpc>
                <a:spcPts val="5841"/>
              </a:lnSpc>
            </a:pPr>
            <a:r>
              <a:rPr lang="en-US" sz="4868" dirty="0">
                <a:solidFill>
                  <a:srgbClr val="FFFFFF"/>
                </a:solidFill>
                <a:latin typeface="Acumin Pro Condensed" panose="020B0506020202020204" pitchFamily="34" charset="0"/>
                <a:ea typeface="ITC Franklin Gothic LT Condensed"/>
                <a:cs typeface="ITC Franklin Gothic LT Condensed"/>
                <a:sym typeface="ITC Franklin Gothic LT Condensed"/>
              </a:rPr>
              <a:t>Water Challenges</a:t>
            </a:r>
          </a:p>
        </p:txBody>
      </p:sp>
      <p:sp>
        <p:nvSpPr>
          <p:cNvPr id="53" name="TextBox 53"/>
          <p:cNvSpPr txBox="1"/>
          <p:nvPr/>
        </p:nvSpPr>
        <p:spPr>
          <a:xfrm>
            <a:off x="11201400" y="8889590"/>
            <a:ext cx="6257398" cy="615553"/>
          </a:xfrm>
          <a:prstGeom prst="rect">
            <a:avLst/>
          </a:prstGeom>
        </p:spPr>
        <p:txBody>
          <a:bodyPr wrap="square" lIns="0" tIns="0" rIns="0" bIns="0" rtlCol="0" anchor="t">
            <a:spAutoFit/>
          </a:bodyPr>
          <a:lstStyle/>
          <a:p>
            <a:pPr algn="l">
              <a:lnSpc>
                <a:spcPts val="4807"/>
              </a:lnSpc>
            </a:pPr>
            <a:r>
              <a:rPr lang="en-US" sz="4006" dirty="0">
                <a:solidFill>
                  <a:srgbClr val="000000"/>
                </a:solidFill>
                <a:latin typeface="Acumin Pro Condensed" panose="020B0506020202020204" pitchFamily="34" charset="0"/>
                <a:ea typeface="ITC Franklin Gothic LT Condensed"/>
                <a:cs typeface="ITC Franklin Gothic LT Condensed"/>
                <a:sym typeface="ITC Franklin Gothic LT Condensed"/>
              </a:rPr>
              <a:t>PFAS Strategic Research Team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6614"/>
            <a:ext cx="18279035" cy="1499499"/>
            <a:chOff x="0" y="0"/>
            <a:chExt cx="4926761" cy="362682"/>
          </a:xfrm>
        </p:grpSpPr>
        <p:sp>
          <p:nvSpPr>
            <p:cNvPr id="3" name="Freeform 3"/>
            <p:cNvSpPr/>
            <p:nvPr/>
          </p:nvSpPr>
          <p:spPr>
            <a:xfrm>
              <a:off x="0" y="0"/>
              <a:ext cx="4926761" cy="362682"/>
            </a:xfrm>
            <a:custGeom>
              <a:avLst/>
              <a:gdLst/>
              <a:ahLst/>
              <a:cxnLst/>
              <a:rect l="l" t="t" r="r" b="b"/>
              <a:pathLst>
                <a:path w="4926761" h="362682">
                  <a:moveTo>
                    <a:pt x="0" y="0"/>
                  </a:moveTo>
                  <a:lnTo>
                    <a:pt x="4926761" y="0"/>
                  </a:lnTo>
                  <a:lnTo>
                    <a:pt x="4926761" y="362682"/>
                  </a:lnTo>
                  <a:lnTo>
                    <a:pt x="0" y="362682"/>
                  </a:lnTo>
                  <a:close/>
                </a:path>
              </a:pathLst>
            </a:custGeom>
            <a:solidFill>
              <a:srgbClr val="000000"/>
            </a:solidFill>
          </p:spPr>
          <p:txBody>
            <a:bodyPr/>
            <a:lstStyle/>
            <a:p>
              <a:endParaRPr lang="en-US" dirty="0"/>
            </a:p>
          </p:txBody>
        </p:sp>
        <p:sp>
          <p:nvSpPr>
            <p:cNvPr id="4" name="TextBox 4"/>
            <p:cNvSpPr txBox="1"/>
            <p:nvPr/>
          </p:nvSpPr>
          <p:spPr>
            <a:xfrm>
              <a:off x="0" y="-38100"/>
              <a:ext cx="4926761" cy="400782"/>
            </a:xfrm>
            <a:prstGeom prst="rect">
              <a:avLst/>
            </a:prstGeom>
          </p:spPr>
          <p:txBody>
            <a:bodyPr lIns="23812" tIns="23812" rIns="23812" bIns="23812" rtlCol="0" anchor="ctr"/>
            <a:lstStyle/>
            <a:p>
              <a:pPr algn="ctr">
                <a:lnSpc>
                  <a:spcPts val="2690"/>
                </a:lnSpc>
                <a:spcBef>
                  <a:spcPct val="0"/>
                </a:spcBef>
              </a:pPr>
              <a:endParaRPr/>
            </a:p>
          </p:txBody>
        </p:sp>
      </p:grpSp>
      <p:sp>
        <p:nvSpPr>
          <p:cNvPr id="5" name="Freeform 5"/>
          <p:cNvSpPr/>
          <p:nvPr/>
        </p:nvSpPr>
        <p:spPr>
          <a:xfrm>
            <a:off x="934040" y="9264018"/>
            <a:ext cx="6172200" cy="650887"/>
          </a:xfrm>
          <a:custGeom>
            <a:avLst/>
            <a:gdLst/>
            <a:ahLst/>
            <a:cxnLst/>
            <a:rect l="l" t="t" r="r" b="b"/>
            <a:pathLst>
              <a:path w="6172200" h="650887">
                <a:moveTo>
                  <a:pt x="0" y="0"/>
                </a:moveTo>
                <a:lnTo>
                  <a:pt x="6172200" y="0"/>
                </a:lnTo>
                <a:lnTo>
                  <a:pt x="6172200" y="650887"/>
                </a:lnTo>
                <a:lnTo>
                  <a:pt x="0" y="6508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TextBox 6"/>
          <p:cNvSpPr txBox="1"/>
          <p:nvPr/>
        </p:nvSpPr>
        <p:spPr>
          <a:xfrm>
            <a:off x="4057714" y="-41682"/>
            <a:ext cx="9201086" cy="1418915"/>
          </a:xfrm>
          <a:prstGeom prst="rect">
            <a:avLst/>
          </a:prstGeom>
        </p:spPr>
        <p:txBody>
          <a:bodyPr wrap="square" lIns="0" tIns="0" rIns="0" bIns="0" rtlCol="0" anchor="t">
            <a:spAutoFit/>
          </a:bodyPr>
          <a:lstStyle/>
          <a:p>
            <a:pPr algn="ctr">
              <a:lnSpc>
                <a:spcPts val="11812"/>
              </a:lnSpc>
            </a:pPr>
            <a:r>
              <a:rPr lang="en-US" sz="8437" dirty="0">
                <a:solidFill>
                  <a:srgbClr val="FFFFFF"/>
                </a:solidFill>
                <a:latin typeface="ITC Franklin Gothic LT Condensed"/>
                <a:ea typeface="ITC Franklin Gothic LT Condensed"/>
                <a:cs typeface="ITC Franklin Gothic LT Condensed"/>
                <a:sym typeface="ITC Franklin Gothic LT Condensed"/>
              </a:rPr>
              <a:t>FACULTY LEADERSHIP</a:t>
            </a:r>
          </a:p>
        </p:txBody>
      </p:sp>
      <p:grpSp>
        <p:nvGrpSpPr>
          <p:cNvPr id="7" name="Group 7"/>
          <p:cNvGrpSpPr/>
          <p:nvPr/>
        </p:nvGrpSpPr>
        <p:grpSpPr>
          <a:xfrm>
            <a:off x="934041" y="1940283"/>
            <a:ext cx="7434490" cy="807187"/>
            <a:chOff x="0" y="0"/>
            <a:chExt cx="1878233" cy="212592"/>
          </a:xfrm>
        </p:grpSpPr>
        <p:sp>
          <p:nvSpPr>
            <p:cNvPr id="8" name="Freeform 8"/>
            <p:cNvSpPr/>
            <p:nvPr/>
          </p:nvSpPr>
          <p:spPr>
            <a:xfrm>
              <a:off x="0" y="0"/>
              <a:ext cx="1878233" cy="212592"/>
            </a:xfrm>
            <a:custGeom>
              <a:avLst/>
              <a:gdLst/>
              <a:ahLst/>
              <a:cxnLst/>
              <a:rect l="l" t="t" r="r" b="b"/>
              <a:pathLst>
                <a:path w="1878233" h="212592">
                  <a:moveTo>
                    <a:pt x="54959" y="0"/>
                  </a:moveTo>
                  <a:lnTo>
                    <a:pt x="1823274" y="0"/>
                  </a:lnTo>
                  <a:cubicBezTo>
                    <a:pt x="1837850" y="0"/>
                    <a:pt x="1851829" y="5790"/>
                    <a:pt x="1862136" y="16097"/>
                  </a:cubicBezTo>
                  <a:cubicBezTo>
                    <a:pt x="1872443" y="26404"/>
                    <a:pt x="1878233" y="40383"/>
                    <a:pt x="1878233" y="54959"/>
                  </a:cubicBezTo>
                  <a:lnTo>
                    <a:pt x="1878233" y="157634"/>
                  </a:lnTo>
                  <a:cubicBezTo>
                    <a:pt x="1878233" y="172210"/>
                    <a:pt x="1872443" y="186189"/>
                    <a:pt x="1862136" y="196495"/>
                  </a:cubicBezTo>
                  <a:cubicBezTo>
                    <a:pt x="1851829" y="206802"/>
                    <a:pt x="1837850" y="212592"/>
                    <a:pt x="1823274" y="212592"/>
                  </a:cubicBezTo>
                  <a:lnTo>
                    <a:pt x="54959" y="212592"/>
                  </a:lnTo>
                  <a:cubicBezTo>
                    <a:pt x="40383" y="212592"/>
                    <a:pt x="26404" y="206802"/>
                    <a:pt x="16097" y="196495"/>
                  </a:cubicBezTo>
                  <a:cubicBezTo>
                    <a:pt x="5790" y="186189"/>
                    <a:pt x="0" y="172210"/>
                    <a:pt x="0" y="157634"/>
                  </a:cubicBezTo>
                  <a:lnTo>
                    <a:pt x="0" y="54959"/>
                  </a:lnTo>
                  <a:cubicBezTo>
                    <a:pt x="0" y="40383"/>
                    <a:pt x="5790" y="26404"/>
                    <a:pt x="16097" y="16097"/>
                  </a:cubicBezTo>
                  <a:cubicBezTo>
                    <a:pt x="26404" y="5790"/>
                    <a:pt x="40383" y="0"/>
                    <a:pt x="54959" y="0"/>
                  </a:cubicBezTo>
                  <a:close/>
                </a:path>
              </a:pathLst>
            </a:custGeom>
            <a:solidFill>
              <a:srgbClr val="231F20"/>
            </a:solidFill>
          </p:spPr>
        </p:sp>
        <p:sp>
          <p:nvSpPr>
            <p:cNvPr id="9" name="TextBox 9"/>
            <p:cNvSpPr txBox="1"/>
            <p:nvPr/>
          </p:nvSpPr>
          <p:spPr>
            <a:xfrm>
              <a:off x="0" y="-38100"/>
              <a:ext cx="1878233" cy="250692"/>
            </a:xfrm>
            <a:prstGeom prst="rect">
              <a:avLst/>
            </a:prstGeom>
          </p:spPr>
          <p:txBody>
            <a:bodyPr lIns="23812" tIns="23812" rIns="23812" bIns="23812" rtlCol="0" anchor="ctr"/>
            <a:lstStyle/>
            <a:p>
              <a:pPr algn="ctr">
                <a:lnSpc>
                  <a:spcPts val="2690"/>
                </a:lnSpc>
              </a:pPr>
              <a:endParaRPr/>
            </a:p>
          </p:txBody>
        </p:sp>
      </p:grpSp>
      <p:grpSp>
        <p:nvGrpSpPr>
          <p:cNvPr id="10" name="Group 10"/>
          <p:cNvGrpSpPr/>
          <p:nvPr/>
        </p:nvGrpSpPr>
        <p:grpSpPr>
          <a:xfrm>
            <a:off x="9657930" y="1939513"/>
            <a:ext cx="8055681" cy="807957"/>
            <a:chOff x="0" y="0"/>
            <a:chExt cx="2153847" cy="212795"/>
          </a:xfrm>
        </p:grpSpPr>
        <p:sp>
          <p:nvSpPr>
            <p:cNvPr id="11" name="Freeform 11"/>
            <p:cNvSpPr/>
            <p:nvPr/>
          </p:nvSpPr>
          <p:spPr>
            <a:xfrm>
              <a:off x="0" y="0"/>
              <a:ext cx="2153847" cy="212795"/>
            </a:xfrm>
            <a:custGeom>
              <a:avLst/>
              <a:gdLst/>
              <a:ahLst/>
              <a:cxnLst/>
              <a:rect l="l" t="t" r="r" b="b"/>
              <a:pathLst>
                <a:path w="2153847" h="212795">
                  <a:moveTo>
                    <a:pt x="47926" y="0"/>
                  </a:moveTo>
                  <a:lnTo>
                    <a:pt x="2105921" y="0"/>
                  </a:lnTo>
                  <a:cubicBezTo>
                    <a:pt x="2118632" y="0"/>
                    <a:pt x="2130822" y="5049"/>
                    <a:pt x="2139810" y="14037"/>
                  </a:cubicBezTo>
                  <a:cubicBezTo>
                    <a:pt x="2148798" y="23025"/>
                    <a:pt x="2153847" y="35215"/>
                    <a:pt x="2153847" y="47926"/>
                  </a:cubicBezTo>
                  <a:lnTo>
                    <a:pt x="2153847" y="164869"/>
                  </a:lnTo>
                  <a:cubicBezTo>
                    <a:pt x="2153847" y="177580"/>
                    <a:pt x="2148798" y="189770"/>
                    <a:pt x="2139810" y="198758"/>
                  </a:cubicBezTo>
                  <a:cubicBezTo>
                    <a:pt x="2130822" y="207746"/>
                    <a:pt x="2118632" y="212795"/>
                    <a:pt x="2105921" y="212795"/>
                  </a:cubicBezTo>
                  <a:lnTo>
                    <a:pt x="47926" y="212795"/>
                  </a:lnTo>
                  <a:cubicBezTo>
                    <a:pt x="35215" y="212795"/>
                    <a:pt x="23025" y="207746"/>
                    <a:pt x="14037" y="198758"/>
                  </a:cubicBezTo>
                  <a:cubicBezTo>
                    <a:pt x="5049" y="189770"/>
                    <a:pt x="0" y="177580"/>
                    <a:pt x="0" y="164869"/>
                  </a:cubicBezTo>
                  <a:lnTo>
                    <a:pt x="0" y="47926"/>
                  </a:lnTo>
                  <a:cubicBezTo>
                    <a:pt x="0" y="35215"/>
                    <a:pt x="5049" y="23025"/>
                    <a:pt x="14037" y="14037"/>
                  </a:cubicBezTo>
                  <a:cubicBezTo>
                    <a:pt x="23025" y="5049"/>
                    <a:pt x="35215" y="0"/>
                    <a:pt x="47926" y="0"/>
                  </a:cubicBezTo>
                  <a:close/>
                </a:path>
              </a:pathLst>
            </a:custGeom>
            <a:solidFill>
              <a:srgbClr val="DAAA00"/>
            </a:solidFill>
          </p:spPr>
        </p:sp>
        <p:sp>
          <p:nvSpPr>
            <p:cNvPr id="12" name="TextBox 12"/>
            <p:cNvSpPr txBox="1"/>
            <p:nvPr/>
          </p:nvSpPr>
          <p:spPr>
            <a:xfrm>
              <a:off x="0" y="-38100"/>
              <a:ext cx="2153847" cy="250895"/>
            </a:xfrm>
            <a:prstGeom prst="rect">
              <a:avLst/>
            </a:prstGeom>
          </p:spPr>
          <p:txBody>
            <a:bodyPr lIns="23812" tIns="23812" rIns="23812" bIns="23812" rtlCol="0" anchor="ctr"/>
            <a:lstStyle/>
            <a:p>
              <a:pPr algn="ctr">
                <a:lnSpc>
                  <a:spcPts val="2690"/>
                </a:lnSpc>
              </a:pPr>
              <a:endParaRPr/>
            </a:p>
          </p:txBody>
        </p:sp>
      </p:grpSp>
      <p:grpSp>
        <p:nvGrpSpPr>
          <p:cNvPr id="13" name="Group 13"/>
          <p:cNvGrpSpPr/>
          <p:nvPr/>
        </p:nvGrpSpPr>
        <p:grpSpPr>
          <a:xfrm>
            <a:off x="934502" y="3559724"/>
            <a:ext cx="7502545" cy="807187"/>
            <a:chOff x="0" y="0"/>
            <a:chExt cx="1896157" cy="212592"/>
          </a:xfrm>
        </p:grpSpPr>
        <p:sp>
          <p:nvSpPr>
            <p:cNvPr id="14" name="Freeform 14"/>
            <p:cNvSpPr/>
            <p:nvPr/>
          </p:nvSpPr>
          <p:spPr>
            <a:xfrm>
              <a:off x="0" y="0"/>
              <a:ext cx="1896157" cy="212592"/>
            </a:xfrm>
            <a:custGeom>
              <a:avLst/>
              <a:gdLst/>
              <a:ahLst/>
              <a:cxnLst/>
              <a:rect l="l" t="t" r="r" b="b"/>
              <a:pathLst>
                <a:path w="1896157" h="212592">
                  <a:moveTo>
                    <a:pt x="54439" y="0"/>
                  </a:moveTo>
                  <a:lnTo>
                    <a:pt x="1841718" y="0"/>
                  </a:lnTo>
                  <a:cubicBezTo>
                    <a:pt x="1856156" y="0"/>
                    <a:pt x="1870003" y="5736"/>
                    <a:pt x="1880212" y="15945"/>
                  </a:cubicBezTo>
                  <a:cubicBezTo>
                    <a:pt x="1890422" y="26154"/>
                    <a:pt x="1896157" y="40001"/>
                    <a:pt x="1896157" y="54439"/>
                  </a:cubicBezTo>
                  <a:lnTo>
                    <a:pt x="1896157" y="158153"/>
                  </a:lnTo>
                  <a:cubicBezTo>
                    <a:pt x="1896157" y="172591"/>
                    <a:pt x="1890422" y="186438"/>
                    <a:pt x="1880212" y="196648"/>
                  </a:cubicBezTo>
                  <a:cubicBezTo>
                    <a:pt x="1870003" y="206857"/>
                    <a:pt x="1856156" y="212592"/>
                    <a:pt x="1841718" y="212592"/>
                  </a:cubicBezTo>
                  <a:lnTo>
                    <a:pt x="54439" y="212592"/>
                  </a:lnTo>
                  <a:cubicBezTo>
                    <a:pt x="40001" y="212592"/>
                    <a:pt x="26154" y="206857"/>
                    <a:pt x="15945" y="196648"/>
                  </a:cubicBezTo>
                  <a:cubicBezTo>
                    <a:pt x="5736" y="186438"/>
                    <a:pt x="0" y="172591"/>
                    <a:pt x="0" y="158153"/>
                  </a:cubicBezTo>
                  <a:lnTo>
                    <a:pt x="0" y="54439"/>
                  </a:lnTo>
                  <a:cubicBezTo>
                    <a:pt x="0" y="40001"/>
                    <a:pt x="5736" y="26154"/>
                    <a:pt x="15945" y="15945"/>
                  </a:cubicBezTo>
                  <a:cubicBezTo>
                    <a:pt x="26154" y="5736"/>
                    <a:pt x="40001" y="0"/>
                    <a:pt x="54439" y="0"/>
                  </a:cubicBezTo>
                  <a:close/>
                </a:path>
              </a:pathLst>
            </a:custGeom>
            <a:solidFill>
              <a:srgbClr val="000000"/>
            </a:solidFill>
          </p:spPr>
        </p:sp>
        <p:sp>
          <p:nvSpPr>
            <p:cNvPr id="15" name="TextBox 15"/>
            <p:cNvSpPr txBox="1"/>
            <p:nvPr/>
          </p:nvSpPr>
          <p:spPr>
            <a:xfrm>
              <a:off x="0" y="-38100"/>
              <a:ext cx="1896157" cy="250692"/>
            </a:xfrm>
            <a:prstGeom prst="rect">
              <a:avLst/>
            </a:prstGeom>
          </p:spPr>
          <p:txBody>
            <a:bodyPr lIns="23812" tIns="23812" rIns="23812" bIns="23812" rtlCol="0" anchor="ctr"/>
            <a:lstStyle/>
            <a:p>
              <a:pPr algn="ctr">
                <a:lnSpc>
                  <a:spcPts val="2690"/>
                </a:lnSpc>
              </a:pPr>
              <a:endParaRPr/>
            </a:p>
          </p:txBody>
        </p:sp>
      </p:grpSp>
      <p:grpSp>
        <p:nvGrpSpPr>
          <p:cNvPr id="16" name="Group 16"/>
          <p:cNvGrpSpPr/>
          <p:nvPr/>
        </p:nvGrpSpPr>
        <p:grpSpPr>
          <a:xfrm>
            <a:off x="9661244" y="4115944"/>
            <a:ext cx="8052368" cy="807187"/>
            <a:chOff x="0" y="0"/>
            <a:chExt cx="2121661" cy="212592"/>
          </a:xfrm>
        </p:grpSpPr>
        <p:sp>
          <p:nvSpPr>
            <p:cNvPr id="17" name="Freeform 17"/>
            <p:cNvSpPr/>
            <p:nvPr/>
          </p:nvSpPr>
          <p:spPr>
            <a:xfrm>
              <a:off x="0" y="0"/>
              <a:ext cx="2121661" cy="212592"/>
            </a:xfrm>
            <a:custGeom>
              <a:avLst/>
              <a:gdLst/>
              <a:ahLst/>
              <a:cxnLst/>
              <a:rect l="l" t="t" r="r" b="b"/>
              <a:pathLst>
                <a:path w="2121661" h="212592">
                  <a:moveTo>
                    <a:pt x="48653" y="0"/>
                  </a:moveTo>
                  <a:lnTo>
                    <a:pt x="2073008" y="0"/>
                  </a:lnTo>
                  <a:cubicBezTo>
                    <a:pt x="2099878" y="0"/>
                    <a:pt x="2121661" y="21783"/>
                    <a:pt x="2121661" y="48653"/>
                  </a:cubicBezTo>
                  <a:lnTo>
                    <a:pt x="2121661" y="163939"/>
                  </a:lnTo>
                  <a:cubicBezTo>
                    <a:pt x="2121661" y="190810"/>
                    <a:pt x="2099878" y="212592"/>
                    <a:pt x="2073008" y="212592"/>
                  </a:cubicBezTo>
                  <a:lnTo>
                    <a:pt x="48653" y="212592"/>
                  </a:lnTo>
                  <a:cubicBezTo>
                    <a:pt x="21783" y="212592"/>
                    <a:pt x="0" y="190810"/>
                    <a:pt x="0" y="163939"/>
                  </a:cubicBezTo>
                  <a:lnTo>
                    <a:pt x="0" y="48653"/>
                  </a:lnTo>
                  <a:cubicBezTo>
                    <a:pt x="0" y="21783"/>
                    <a:pt x="21783" y="0"/>
                    <a:pt x="48653" y="0"/>
                  </a:cubicBezTo>
                  <a:close/>
                </a:path>
              </a:pathLst>
            </a:custGeom>
            <a:solidFill>
              <a:srgbClr val="DAAA00"/>
            </a:solidFill>
          </p:spPr>
        </p:sp>
        <p:sp>
          <p:nvSpPr>
            <p:cNvPr id="18" name="TextBox 18"/>
            <p:cNvSpPr txBox="1"/>
            <p:nvPr/>
          </p:nvSpPr>
          <p:spPr>
            <a:xfrm>
              <a:off x="0" y="-38100"/>
              <a:ext cx="2121661" cy="250692"/>
            </a:xfrm>
            <a:prstGeom prst="rect">
              <a:avLst/>
            </a:prstGeom>
          </p:spPr>
          <p:txBody>
            <a:bodyPr lIns="23813" tIns="23813" rIns="23813" bIns="23813" rtlCol="0" anchor="ctr"/>
            <a:lstStyle/>
            <a:p>
              <a:pPr algn="ctr">
                <a:lnSpc>
                  <a:spcPts val="2690"/>
                </a:lnSpc>
              </a:pPr>
              <a:endParaRPr/>
            </a:p>
          </p:txBody>
        </p:sp>
      </p:grpSp>
      <p:grpSp>
        <p:nvGrpSpPr>
          <p:cNvPr id="19" name="Group 19"/>
          <p:cNvGrpSpPr/>
          <p:nvPr/>
        </p:nvGrpSpPr>
        <p:grpSpPr>
          <a:xfrm>
            <a:off x="9661243" y="5922193"/>
            <a:ext cx="8052368" cy="807187"/>
            <a:chOff x="0" y="0"/>
            <a:chExt cx="2121661" cy="212592"/>
          </a:xfrm>
        </p:grpSpPr>
        <p:sp>
          <p:nvSpPr>
            <p:cNvPr id="20" name="Freeform 20"/>
            <p:cNvSpPr/>
            <p:nvPr/>
          </p:nvSpPr>
          <p:spPr>
            <a:xfrm>
              <a:off x="0" y="0"/>
              <a:ext cx="2121661" cy="212592"/>
            </a:xfrm>
            <a:custGeom>
              <a:avLst/>
              <a:gdLst/>
              <a:ahLst/>
              <a:cxnLst/>
              <a:rect l="l" t="t" r="r" b="b"/>
              <a:pathLst>
                <a:path w="2121661" h="212592">
                  <a:moveTo>
                    <a:pt x="48653" y="0"/>
                  </a:moveTo>
                  <a:lnTo>
                    <a:pt x="2073008" y="0"/>
                  </a:lnTo>
                  <a:cubicBezTo>
                    <a:pt x="2099878" y="0"/>
                    <a:pt x="2121661" y="21783"/>
                    <a:pt x="2121661" y="48653"/>
                  </a:cubicBezTo>
                  <a:lnTo>
                    <a:pt x="2121661" y="163939"/>
                  </a:lnTo>
                  <a:cubicBezTo>
                    <a:pt x="2121661" y="190810"/>
                    <a:pt x="2099878" y="212592"/>
                    <a:pt x="2073008" y="212592"/>
                  </a:cubicBezTo>
                  <a:lnTo>
                    <a:pt x="48653" y="212592"/>
                  </a:lnTo>
                  <a:cubicBezTo>
                    <a:pt x="21783" y="212592"/>
                    <a:pt x="0" y="190810"/>
                    <a:pt x="0" y="163939"/>
                  </a:cubicBezTo>
                  <a:lnTo>
                    <a:pt x="0" y="48653"/>
                  </a:lnTo>
                  <a:cubicBezTo>
                    <a:pt x="0" y="21783"/>
                    <a:pt x="21783" y="0"/>
                    <a:pt x="48653" y="0"/>
                  </a:cubicBezTo>
                  <a:close/>
                </a:path>
              </a:pathLst>
            </a:custGeom>
            <a:solidFill>
              <a:srgbClr val="DAAA00"/>
            </a:solidFill>
          </p:spPr>
        </p:sp>
        <p:sp>
          <p:nvSpPr>
            <p:cNvPr id="21" name="TextBox 21"/>
            <p:cNvSpPr txBox="1"/>
            <p:nvPr/>
          </p:nvSpPr>
          <p:spPr>
            <a:xfrm>
              <a:off x="0" y="-38100"/>
              <a:ext cx="2121661" cy="250692"/>
            </a:xfrm>
            <a:prstGeom prst="rect">
              <a:avLst/>
            </a:prstGeom>
          </p:spPr>
          <p:txBody>
            <a:bodyPr lIns="23813" tIns="23813" rIns="23813" bIns="23813" rtlCol="0" anchor="ctr"/>
            <a:lstStyle/>
            <a:p>
              <a:pPr algn="ctr">
                <a:lnSpc>
                  <a:spcPts val="2690"/>
                </a:lnSpc>
              </a:pPr>
              <a:endParaRPr/>
            </a:p>
          </p:txBody>
        </p:sp>
      </p:grpSp>
      <p:grpSp>
        <p:nvGrpSpPr>
          <p:cNvPr id="22" name="Group 22"/>
          <p:cNvGrpSpPr/>
          <p:nvPr/>
        </p:nvGrpSpPr>
        <p:grpSpPr>
          <a:xfrm>
            <a:off x="934965" y="7324268"/>
            <a:ext cx="7501620" cy="807187"/>
            <a:chOff x="0" y="0"/>
            <a:chExt cx="1975735" cy="212592"/>
          </a:xfrm>
        </p:grpSpPr>
        <p:sp>
          <p:nvSpPr>
            <p:cNvPr id="23" name="Freeform 23"/>
            <p:cNvSpPr/>
            <p:nvPr/>
          </p:nvSpPr>
          <p:spPr>
            <a:xfrm>
              <a:off x="0" y="0"/>
              <a:ext cx="1975735" cy="212592"/>
            </a:xfrm>
            <a:custGeom>
              <a:avLst/>
              <a:gdLst/>
              <a:ahLst/>
              <a:cxnLst/>
              <a:rect l="l" t="t" r="r" b="b"/>
              <a:pathLst>
                <a:path w="1975735" h="212592">
                  <a:moveTo>
                    <a:pt x="52247" y="0"/>
                  </a:moveTo>
                  <a:lnTo>
                    <a:pt x="1923489" y="0"/>
                  </a:lnTo>
                  <a:cubicBezTo>
                    <a:pt x="1952344" y="0"/>
                    <a:pt x="1975735" y="23392"/>
                    <a:pt x="1975735" y="52247"/>
                  </a:cubicBezTo>
                  <a:lnTo>
                    <a:pt x="1975735" y="160346"/>
                  </a:lnTo>
                  <a:cubicBezTo>
                    <a:pt x="1975735" y="189201"/>
                    <a:pt x="1952344" y="212592"/>
                    <a:pt x="1923489" y="212592"/>
                  </a:cubicBezTo>
                  <a:lnTo>
                    <a:pt x="52247" y="212592"/>
                  </a:lnTo>
                  <a:cubicBezTo>
                    <a:pt x="23392" y="212592"/>
                    <a:pt x="0" y="189201"/>
                    <a:pt x="0" y="160346"/>
                  </a:cubicBezTo>
                  <a:lnTo>
                    <a:pt x="0" y="52247"/>
                  </a:lnTo>
                  <a:cubicBezTo>
                    <a:pt x="0" y="23392"/>
                    <a:pt x="23392" y="0"/>
                    <a:pt x="52247" y="0"/>
                  </a:cubicBezTo>
                  <a:close/>
                </a:path>
              </a:pathLst>
            </a:custGeom>
            <a:solidFill>
              <a:srgbClr val="000000"/>
            </a:solidFill>
          </p:spPr>
        </p:sp>
        <p:sp>
          <p:nvSpPr>
            <p:cNvPr id="24" name="TextBox 24"/>
            <p:cNvSpPr txBox="1"/>
            <p:nvPr/>
          </p:nvSpPr>
          <p:spPr>
            <a:xfrm>
              <a:off x="0" y="-38100"/>
              <a:ext cx="1975735" cy="250692"/>
            </a:xfrm>
            <a:prstGeom prst="rect">
              <a:avLst/>
            </a:prstGeom>
          </p:spPr>
          <p:txBody>
            <a:bodyPr lIns="23812" tIns="23812" rIns="23812" bIns="23812" rtlCol="0" anchor="ctr"/>
            <a:lstStyle/>
            <a:p>
              <a:pPr algn="ctr">
                <a:lnSpc>
                  <a:spcPts val="2690"/>
                </a:lnSpc>
              </a:pPr>
              <a:endParaRPr/>
            </a:p>
          </p:txBody>
        </p:sp>
      </p:grpSp>
      <p:grpSp>
        <p:nvGrpSpPr>
          <p:cNvPr id="25" name="Group 25"/>
          <p:cNvGrpSpPr/>
          <p:nvPr/>
        </p:nvGrpSpPr>
        <p:grpSpPr>
          <a:xfrm>
            <a:off x="9657930" y="7712772"/>
            <a:ext cx="8055682" cy="807187"/>
            <a:chOff x="0" y="0"/>
            <a:chExt cx="2121661" cy="212592"/>
          </a:xfrm>
        </p:grpSpPr>
        <p:sp>
          <p:nvSpPr>
            <p:cNvPr id="26" name="Freeform 26"/>
            <p:cNvSpPr/>
            <p:nvPr/>
          </p:nvSpPr>
          <p:spPr>
            <a:xfrm>
              <a:off x="0" y="0"/>
              <a:ext cx="2121661" cy="212592"/>
            </a:xfrm>
            <a:custGeom>
              <a:avLst/>
              <a:gdLst/>
              <a:ahLst/>
              <a:cxnLst/>
              <a:rect l="l" t="t" r="r" b="b"/>
              <a:pathLst>
                <a:path w="2121661" h="212592">
                  <a:moveTo>
                    <a:pt x="48653" y="0"/>
                  </a:moveTo>
                  <a:lnTo>
                    <a:pt x="2073008" y="0"/>
                  </a:lnTo>
                  <a:cubicBezTo>
                    <a:pt x="2099878" y="0"/>
                    <a:pt x="2121661" y="21783"/>
                    <a:pt x="2121661" y="48653"/>
                  </a:cubicBezTo>
                  <a:lnTo>
                    <a:pt x="2121661" y="163939"/>
                  </a:lnTo>
                  <a:cubicBezTo>
                    <a:pt x="2121661" y="190810"/>
                    <a:pt x="2099878" y="212592"/>
                    <a:pt x="2073008" y="212592"/>
                  </a:cubicBezTo>
                  <a:lnTo>
                    <a:pt x="48653" y="212592"/>
                  </a:lnTo>
                  <a:cubicBezTo>
                    <a:pt x="21783" y="212592"/>
                    <a:pt x="0" y="190810"/>
                    <a:pt x="0" y="163939"/>
                  </a:cubicBezTo>
                  <a:lnTo>
                    <a:pt x="0" y="48653"/>
                  </a:lnTo>
                  <a:cubicBezTo>
                    <a:pt x="0" y="21783"/>
                    <a:pt x="21783" y="0"/>
                    <a:pt x="48653" y="0"/>
                  </a:cubicBezTo>
                  <a:close/>
                </a:path>
              </a:pathLst>
            </a:custGeom>
            <a:solidFill>
              <a:srgbClr val="DAAA00"/>
            </a:solidFill>
          </p:spPr>
        </p:sp>
        <p:sp>
          <p:nvSpPr>
            <p:cNvPr id="27" name="TextBox 27"/>
            <p:cNvSpPr txBox="1"/>
            <p:nvPr/>
          </p:nvSpPr>
          <p:spPr>
            <a:xfrm>
              <a:off x="0" y="-38100"/>
              <a:ext cx="2121661" cy="250692"/>
            </a:xfrm>
            <a:prstGeom prst="rect">
              <a:avLst/>
            </a:prstGeom>
          </p:spPr>
          <p:txBody>
            <a:bodyPr lIns="23813" tIns="23813" rIns="23813" bIns="23813" rtlCol="0" anchor="ctr"/>
            <a:lstStyle/>
            <a:p>
              <a:pPr algn="ctr">
                <a:lnSpc>
                  <a:spcPts val="2690"/>
                </a:lnSpc>
              </a:pPr>
              <a:endParaRPr/>
            </a:p>
          </p:txBody>
        </p:sp>
      </p:grpSp>
      <p:sp>
        <p:nvSpPr>
          <p:cNvPr id="28" name="TextBox 28"/>
          <p:cNvSpPr txBox="1"/>
          <p:nvPr/>
        </p:nvSpPr>
        <p:spPr>
          <a:xfrm>
            <a:off x="5420627" y="1969099"/>
            <a:ext cx="2384366" cy="778371"/>
          </a:xfrm>
          <a:prstGeom prst="rect">
            <a:avLst/>
          </a:prstGeom>
        </p:spPr>
        <p:txBody>
          <a:bodyPr lIns="0" tIns="0" rIns="0" bIns="0" rtlCol="0" anchor="t">
            <a:spAutoFit/>
          </a:bodyPr>
          <a:lstStyle/>
          <a:p>
            <a:pPr algn="l">
              <a:lnSpc>
                <a:spcPts val="5400"/>
              </a:lnSpc>
            </a:pPr>
            <a:r>
              <a:rPr lang="en-US" sz="4500">
                <a:solidFill>
                  <a:srgbClr val="FFFFFF"/>
                </a:solidFill>
                <a:latin typeface="ITC Franklin Gothic LT Condensed"/>
                <a:ea typeface="ITC Franklin Gothic LT Condensed"/>
                <a:cs typeface="ITC Franklin Gothic LT Condensed"/>
                <a:sym typeface="ITC Franklin Gothic LT Condensed"/>
              </a:rPr>
              <a:t>Biodiversity</a:t>
            </a:r>
          </a:p>
        </p:txBody>
      </p:sp>
      <p:sp>
        <p:nvSpPr>
          <p:cNvPr id="29" name="TextBox 29"/>
          <p:cNvSpPr txBox="1"/>
          <p:nvPr/>
        </p:nvSpPr>
        <p:spPr>
          <a:xfrm>
            <a:off x="10124974" y="1969099"/>
            <a:ext cx="5028670" cy="778371"/>
          </a:xfrm>
          <a:prstGeom prst="rect">
            <a:avLst/>
          </a:prstGeom>
        </p:spPr>
        <p:txBody>
          <a:bodyPr lIns="0" tIns="0" rIns="0" bIns="0" rtlCol="0" anchor="t">
            <a:spAutoFit/>
          </a:bodyPr>
          <a:lstStyle/>
          <a:p>
            <a:pPr algn="l">
              <a:lnSpc>
                <a:spcPts val="5400"/>
              </a:lnSpc>
            </a:pPr>
            <a:r>
              <a:rPr lang="en-US" sz="4500">
                <a:solidFill>
                  <a:srgbClr val="000000"/>
                </a:solidFill>
                <a:latin typeface="ITC Franklin Gothic LT Condensed"/>
                <a:ea typeface="ITC Franklin Gothic LT Condensed"/>
                <a:cs typeface="ITC Franklin Gothic LT Condensed"/>
                <a:sym typeface="ITC Franklin Gothic LT Condensed"/>
              </a:rPr>
              <a:t>Environmental Stressors</a:t>
            </a:r>
          </a:p>
        </p:txBody>
      </p:sp>
      <p:sp>
        <p:nvSpPr>
          <p:cNvPr id="30" name="TextBox 30"/>
          <p:cNvSpPr txBox="1"/>
          <p:nvPr/>
        </p:nvSpPr>
        <p:spPr>
          <a:xfrm>
            <a:off x="3282107" y="3633940"/>
            <a:ext cx="4522887" cy="778371"/>
          </a:xfrm>
          <a:prstGeom prst="rect">
            <a:avLst/>
          </a:prstGeom>
        </p:spPr>
        <p:txBody>
          <a:bodyPr lIns="0" tIns="0" rIns="0" bIns="0" rtlCol="0" anchor="t">
            <a:spAutoFit/>
          </a:bodyPr>
          <a:lstStyle/>
          <a:p>
            <a:pPr algn="l">
              <a:lnSpc>
                <a:spcPts val="5400"/>
              </a:lnSpc>
            </a:pPr>
            <a:r>
              <a:rPr lang="en-US" sz="4500" dirty="0">
                <a:solidFill>
                  <a:srgbClr val="FFFFFF"/>
                </a:solidFill>
                <a:latin typeface="ITC Franklin Gothic LT Condensed"/>
                <a:ea typeface="ITC Franklin Gothic LT Condensed"/>
                <a:cs typeface="ITC Franklin Gothic LT Condensed"/>
                <a:sym typeface="ITC Franklin Gothic LT Condensed"/>
              </a:rPr>
              <a:t>Environmental Justice</a:t>
            </a:r>
          </a:p>
        </p:txBody>
      </p:sp>
      <p:sp>
        <p:nvSpPr>
          <p:cNvPr id="31" name="TextBox 31"/>
          <p:cNvSpPr txBox="1"/>
          <p:nvPr/>
        </p:nvSpPr>
        <p:spPr>
          <a:xfrm>
            <a:off x="10124974" y="4215560"/>
            <a:ext cx="5327675" cy="665559"/>
          </a:xfrm>
          <a:prstGeom prst="rect">
            <a:avLst/>
          </a:prstGeom>
        </p:spPr>
        <p:txBody>
          <a:bodyPr lIns="0" tIns="0" rIns="0" bIns="0" rtlCol="0" anchor="t">
            <a:spAutoFit/>
          </a:bodyPr>
          <a:lstStyle/>
          <a:p>
            <a:pPr algn="l">
              <a:lnSpc>
                <a:spcPts val="4669"/>
              </a:lnSpc>
            </a:pPr>
            <a:r>
              <a:rPr lang="en-US" sz="3890">
                <a:solidFill>
                  <a:srgbClr val="000000"/>
                </a:solidFill>
                <a:latin typeface="ITC Franklin Gothic LT Condensed"/>
                <a:ea typeface="ITC Franklin Gothic LT Condensed"/>
                <a:cs typeface="ITC Franklin Gothic LT Condensed"/>
                <a:sym typeface="ITC Franklin Gothic LT Condensed"/>
              </a:rPr>
              <a:t>Great Lakes Science Initiative</a:t>
            </a:r>
          </a:p>
        </p:txBody>
      </p:sp>
      <p:sp>
        <p:nvSpPr>
          <p:cNvPr id="32" name="TextBox 32"/>
          <p:cNvSpPr txBox="1"/>
          <p:nvPr/>
        </p:nvSpPr>
        <p:spPr>
          <a:xfrm>
            <a:off x="3685597" y="5254607"/>
            <a:ext cx="4072565" cy="778371"/>
          </a:xfrm>
          <a:prstGeom prst="rect">
            <a:avLst/>
          </a:prstGeom>
        </p:spPr>
        <p:txBody>
          <a:bodyPr lIns="0" tIns="0" rIns="0" bIns="0" rtlCol="0" anchor="t">
            <a:spAutoFit/>
          </a:bodyPr>
          <a:lstStyle/>
          <a:p>
            <a:pPr algn="l">
              <a:lnSpc>
                <a:spcPts val="5400"/>
              </a:lnSpc>
            </a:pPr>
            <a:r>
              <a:rPr lang="en-US" sz="4500" dirty="0">
                <a:solidFill>
                  <a:srgbClr val="FFFFFF"/>
                </a:solidFill>
                <a:latin typeface="ITC Franklin Gothic LT Condensed"/>
                <a:ea typeface="ITC Franklin Gothic LT Condensed"/>
                <a:cs typeface="ITC Franklin Gothic LT Condensed"/>
                <a:sym typeface="ITC Franklin Gothic LT Condensed"/>
              </a:rPr>
              <a:t>Risk and Resilience</a:t>
            </a:r>
          </a:p>
        </p:txBody>
      </p:sp>
      <p:sp>
        <p:nvSpPr>
          <p:cNvPr id="33" name="TextBox 33"/>
          <p:cNvSpPr txBox="1"/>
          <p:nvPr/>
        </p:nvSpPr>
        <p:spPr>
          <a:xfrm>
            <a:off x="10124974" y="6003135"/>
            <a:ext cx="5496026" cy="645305"/>
          </a:xfrm>
          <a:prstGeom prst="rect">
            <a:avLst/>
          </a:prstGeom>
        </p:spPr>
        <p:txBody>
          <a:bodyPr wrap="square" lIns="0" tIns="0" rIns="0" bIns="0" rtlCol="0" anchor="t">
            <a:spAutoFit/>
          </a:bodyPr>
          <a:lstStyle/>
          <a:p>
            <a:pPr algn="l">
              <a:lnSpc>
                <a:spcPts val="5175"/>
              </a:lnSpc>
            </a:pPr>
            <a:r>
              <a:rPr lang="en-US" sz="4312" dirty="0">
                <a:solidFill>
                  <a:srgbClr val="000000"/>
                </a:solidFill>
                <a:latin typeface="ITC Franklin Gothic LT Condensed"/>
                <a:ea typeface="ITC Franklin Gothic LT Condensed"/>
                <a:cs typeface="ITC Franklin Gothic LT Condensed"/>
                <a:sym typeface="ITC Franklin Gothic LT Condensed"/>
              </a:rPr>
              <a:t>Sustainable Communities</a:t>
            </a:r>
          </a:p>
        </p:txBody>
      </p:sp>
      <p:sp>
        <p:nvSpPr>
          <p:cNvPr id="34" name="TextBox 34"/>
          <p:cNvSpPr txBox="1"/>
          <p:nvPr/>
        </p:nvSpPr>
        <p:spPr>
          <a:xfrm>
            <a:off x="4120501" y="7323587"/>
            <a:ext cx="3637662" cy="778371"/>
          </a:xfrm>
          <a:prstGeom prst="rect">
            <a:avLst/>
          </a:prstGeom>
        </p:spPr>
        <p:txBody>
          <a:bodyPr lIns="0" tIns="0" rIns="0" bIns="0" rtlCol="0" anchor="t">
            <a:spAutoFit/>
          </a:bodyPr>
          <a:lstStyle/>
          <a:p>
            <a:pPr algn="l">
              <a:lnSpc>
                <a:spcPts val="5400"/>
              </a:lnSpc>
            </a:pPr>
            <a:r>
              <a:rPr lang="en-US" sz="4500">
                <a:solidFill>
                  <a:srgbClr val="FFFFFF"/>
                </a:solidFill>
                <a:latin typeface="ITC Franklin Gothic LT Condensed"/>
                <a:ea typeface="ITC Franklin Gothic LT Condensed"/>
                <a:cs typeface="ITC Franklin Gothic LT Condensed"/>
                <a:sym typeface="ITC Franklin Gothic LT Condensed"/>
              </a:rPr>
              <a:t>Water Challenges</a:t>
            </a:r>
          </a:p>
        </p:txBody>
      </p:sp>
      <p:sp>
        <p:nvSpPr>
          <p:cNvPr id="35" name="TextBox 35"/>
          <p:cNvSpPr txBox="1"/>
          <p:nvPr/>
        </p:nvSpPr>
        <p:spPr>
          <a:xfrm>
            <a:off x="10192469" y="7853378"/>
            <a:ext cx="5263493" cy="638770"/>
          </a:xfrm>
          <a:prstGeom prst="rect">
            <a:avLst/>
          </a:prstGeom>
        </p:spPr>
        <p:txBody>
          <a:bodyPr lIns="0" tIns="0" rIns="0" bIns="0" rtlCol="0" anchor="t">
            <a:spAutoFit/>
          </a:bodyPr>
          <a:lstStyle/>
          <a:p>
            <a:pPr algn="l">
              <a:lnSpc>
                <a:spcPts val="4444"/>
              </a:lnSpc>
            </a:pPr>
            <a:r>
              <a:rPr lang="en-US" sz="3703" dirty="0">
                <a:solidFill>
                  <a:srgbClr val="000000"/>
                </a:solidFill>
                <a:latin typeface="ITC Franklin Gothic LT Condensed"/>
                <a:ea typeface="ITC Franklin Gothic LT Condensed"/>
                <a:cs typeface="ITC Franklin Gothic LT Condensed"/>
                <a:sym typeface="ITC Franklin Gothic LT Condensed"/>
              </a:rPr>
              <a:t>PFAS Strategic Research Team</a:t>
            </a:r>
          </a:p>
        </p:txBody>
      </p:sp>
      <p:sp>
        <p:nvSpPr>
          <p:cNvPr id="36" name="TextBox 36"/>
          <p:cNvSpPr txBox="1"/>
          <p:nvPr/>
        </p:nvSpPr>
        <p:spPr>
          <a:xfrm>
            <a:off x="1524000" y="2833120"/>
            <a:ext cx="6912585" cy="474489"/>
          </a:xfrm>
          <a:prstGeom prst="rect">
            <a:avLst/>
          </a:prstGeom>
        </p:spPr>
        <p:txBody>
          <a:bodyPr wrap="square" lIns="0" tIns="0" rIns="0" bIns="0" rtlCol="0" anchor="t">
            <a:spAutoFit/>
          </a:bodyPr>
          <a:lstStyle/>
          <a:p>
            <a:pPr algn="l">
              <a:lnSpc>
                <a:spcPts val="3656"/>
              </a:lnSpc>
            </a:pPr>
            <a:r>
              <a:rPr lang="en-US" sz="3190" dirty="0">
                <a:solidFill>
                  <a:srgbClr val="000000"/>
                </a:solidFill>
                <a:latin typeface="ITC Franklin Gothic LT Condensed"/>
                <a:ea typeface="ITC Franklin Gothic LT Condensed"/>
                <a:cs typeface="ITC Franklin Gothic LT Condensed"/>
                <a:sym typeface="ITC Franklin Gothic LT Condensed"/>
              </a:rPr>
              <a:t>Ximena Bernal ( BIO) &amp; Brock Harpur (ENTM</a:t>
            </a:r>
            <a:r>
              <a:rPr lang="en-US" sz="3047" dirty="0">
                <a:solidFill>
                  <a:srgbClr val="000000"/>
                </a:solidFill>
                <a:latin typeface="ITC Franklin Gothic LT Condensed"/>
                <a:ea typeface="ITC Franklin Gothic LT Condensed"/>
                <a:cs typeface="ITC Franklin Gothic LT Condensed"/>
                <a:sym typeface="ITC Franklin Gothic LT Condensed"/>
              </a:rPr>
              <a:t>)</a:t>
            </a:r>
          </a:p>
        </p:txBody>
      </p:sp>
      <p:sp>
        <p:nvSpPr>
          <p:cNvPr id="37" name="TextBox 37"/>
          <p:cNvSpPr txBox="1"/>
          <p:nvPr/>
        </p:nvSpPr>
        <p:spPr>
          <a:xfrm>
            <a:off x="1782517" y="4519765"/>
            <a:ext cx="6305901" cy="948978"/>
          </a:xfrm>
          <a:prstGeom prst="rect">
            <a:avLst/>
          </a:prstGeom>
        </p:spPr>
        <p:txBody>
          <a:bodyPr lIns="0" tIns="0" rIns="0" bIns="0" rtlCol="0" anchor="t">
            <a:spAutoFit/>
          </a:bodyPr>
          <a:lstStyle/>
          <a:p>
            <a:pPr algn="r">
              <a:lnSpc>
                <a:spcPts val="3656"/>
              </a:lnSpc>
            </a:pPr>
            <a:r>
              <a:rPr lang="en-US" sz="3190" dirty="0">
                <a:solidFill>
                  <a:srgbClr val="000000"/>
                </a:solidFill>
                <a:latin typeface="ITC Franklin Gothic LT Condensed"/>
                <a:ea typeface="ITC Franklin Gothic LT Condensed"/>
                <a:cs typeface="ITC Franklin Gothic LT Condensed"/>
                <a:sym typeface="ITC Franklin Gothic LT Condensed"/>
              </a:rPr>
              <a:t>Aaron Thompson (HORTLA) &amp; Ellen Wells </a:t>
            </a:r>
          </a:p>
          <a:p>
            <a:pPr algn="r">
              <a:lnSpc>
                <a:spcPts val="3656"/>
              </a:lnSpc>
            </a:pPr>
            <a:r>
              <a:rPr lang="en-US" sz="3190" dirty="0">
                <a:solidFill>
                  <a:srgbClr val="000000"/>
                </a:solidFill>
                <a:latin typeface="ITC Franklin Gothic LT Condensed"/>
                <a:ea typeface="ITC Franklin Gothic LT Condensed"/>
                <a:cs typeface="ITC Franklin Gothic LT Condensed"/>
                <a:sym typeface="ITC Franklin Gothic LT Condensed"/>
              </a:rPr>
              <a:t>(HSCI/PUBH</a:t>
            </a:r>
            <a:r>
              <a:rPr lang="en-US" sz="3047" dirty="0">
                <a:solidFill>
                  <a:srgbClr val="000000"/>
                </a:solidFill>
                <a:latin typeface="ITC Franklin Gothic LT Condensed"/>
                <a:ea typeface="ITC Franklin Gothic LT Condensed"/>
                <a:cs typeface="ITC Franklin Gothic LT Condensed"/>
                <a:sym typeface="ITC Franklin Gothic LT Condensed"/>
              </a:rPr>
              <a:t>) </a:t>
            </a:r>
          </a:p>
        </p:txBody>
      </p:sp>
      <p:sp>
        <p:nvSpPr>
          <p:cNvPr id="38" name="TextBox 38"/>
          <p:cNvSpPr txBox="1"/>
          <p:nvPr/>
        </p:nvSpPr>
        <p:spPr>
          <a:xfrm>
            <a:off x="2543216" y="6614164"/>
            <a:ext cx="6737563" cy="474489"/>
          </a:xfrm>
          <a:prstGeom prst="rect">
            <a:avLst/>
          </a:prstGeom>
        </p:spPr>
        <p:txBody>
          <a:bodyPr lIns="0" tIns="0" rIns="0" bIns="0" rtlCol="0" anchor="t">
            <a:spAutoFit/>
          </a:bodyPr>
          <a:lstStyle/>
          <a:p>
            <a:pPr algn="l">
              <a:lnSpc>
                <a:spcPts val="3656"/>
              </a:lnSpc>
            </a:pPr>
            <a:r>
              <a:rPr lang="en-US" sz="3190" dirty="0">
                <a:solidFill>
                  <a:srgbClr val="000000"/>
                </a:solidFill>
                <a:latin typeface="ITC Franklin Gothic LT Condensed"/>
                <a:ea typeface="ITC Franklin Gothic LT Condensed"/>
                <a:cs typeface="ITC Franklin Gothic LT Condensed"/>
                <a:sym typeface="ITC Franklin Gothic LT Condensed"/>
              </a:rPr>
              <a:t>Dan Chavas (EAPS) &amp; Hua Cai (EEE) </a:t>
            </a:r>
          </a:p>
        </p:txBody>
      </p:sp>
      <p:sp>
        <p:nvSpPr>
          <p:cNvPr id="39" name="TextBox 39"/>
          <p:cNvSpPr txBox="1"/>
          <p:nvPr/>
        </p:nvSpPr>
        <p:spPr>
          <a:xfrm>
            <a:off x="1782517" y="8286005"/>
            <a:ext cx="6473783" cy="474489"/>
          </a:xfrm>
          <a:prstGeom prst="rect">
            <a:avLst/>
          </a:prstGeom>
        </p:spPr>
        <p:txBody>
          <a:bodyPr wrap="square" lIns="0" tIns="0" rIns="0" bIns="0" rtlCol="0" anchor="t">
            <a:spAutoFit/>
          </a:bodyPr>
          <a:lstStyle/>
          <a:p>
            <a:pPr algn="l">
              <a:lnSpc>
                <a:spcPts val="3656"/>
              </a:lnSpc>
            </a:pPr>
            <a:r>
              <a:rPr lang="en-US" sz="3190" dirty="0">
                <a:solidFill>
                  <a:srgbClr val="000000"/>
                </a:solidFill>
                <a:latin typeface="ITC Franklin Gothic LT Condensed"/>
                <a:ea typeface="ITC Franklin Gothic LT Condensed"/>
                <a:cs typeface="ITC Franklin Gothic LT Condensed"/>
                <a:sym typeface="ITC Franklin Gothic LT Condensed"/>
              </a:rPr>
              <a:t>Keith Cherkauer (ABE) &amp; Lisa Welp (EAPS)</a:t>
            </a:r>
          </a:p>
        </p:txBody>
      </p:sp>
      <p:sp>
        <p:nvSpPr>
          <p:cNvPr id="40" name="TextBox 40"/>
          <p:cNvSpPr txBox="1"/>
          <p:nvPr/>
        </p:nvSpPr>
        <p:spPr>
          <a:xfrm>
            <a:off x="10124974" y="2882829"/>
            <a:ext cx="6411764" cy="1031081"/>
          </a:xfrm>
          <a:prstGeom prst="rect">
            <a:avLst/>
          </a:prstGeom>
        </p:spPr>
        <p:txBody>
          <a:bodyPr lIns="0" tIns="0" rIns="0" bIns="0" rtlCol="0" anchor="t">
            <a:spAutoFit/>
          </a:bodyPr>
          <a:lstStyle/>
          <a:p>
            <a:pPr algn="l">
              <a:lnSpc>
                <a:spcPts val="3825"/>
              </a:lnSpc>
            </a:pPr>
            <a:r>
              <a:rPr lang="en-US" sz="3187" dirty="0">
                <a:solidFill>
                  <a:srgbClr val="000000"/>
                </a:solidFill>
                <a:latin typeface="ITC Franklin Gothic LT Condensed"/>
                <a:ea typeface="ITC Franklin Gothic LT Condensed"/>
                <a:cs typeface="ITC Franklin Gothic LT Condensed"/>
                <a:sym typeface="ITC Franklin Gothic LT Condensed"/>
              </a:rPr>
              <a:t>Jonathan Shannahan (HSCI) &amp; Jason Hoverman (FNR)</a:t>
            </a:r>
          </a:p>
        </p:txBody>
      </p:sp>
      <p:grpSp>
        <p:nvGrpSpPr>
          <p:cNvPr id="41" name="Group 41"/>
          <p:cNvGrpSpPr/>
          <p:nvPr/>
        </p:nvGrpSpPr>
        <p:grpSpPr>
          <a:xfrm>
            <a:off x="934040" y="5629385"/>
            <a:ext cx="7434490" cy="807187"/>
            <a:chOff x="0" y="0"/>
            <a:chExt cx="1896157" cy="212592"/>
          </a:xfrm>
        </p:grpSpPr>
        <p:sp>
          <p:nvSpPr>
            <p:cNvPr id="42" name="Freeform 42"/>
            <p:cNvSpPr/>
            <p:nvPr/>
          </p:nvSpPr>
          <p:spPr>
            <a:xfrm>
              <a:off x="0" y="0"/>
              <a:ext cx="1896157" cy="212592"/>
            </a:xfrm>
            <a:custGeom>
              <a:avLst/>
              <a:gdLst/>
              <a:ahLst/>
              <a:cxnLst/>
              <a:rect l="l" t="t" r="r" b="b"/>
              <a:pathLst>
                <a:path w="1896157" h="212592">
                  <a:moveTo>
                    <a:pt x="54439" y="0"/>
                  </a:moveTo>
                  <a:lnTo>
                    <a:pt x="1841718" y="0"/>
                  </a:lnTo>
                  <a:cubicBezTo>
                    <a:pt x="1856156" y="0"/>
                    <a:pt x="1870003" y="5736"/>
                    <a:pt x="1880212" y="15945"/>
                  </a:cubicBezTo>
                  <a:cubicBezTo>
                    <a:pt x="1890422" y="26154"/>
                    <a:pt x="1896157" y="40001"/>
                    <a:pt x="1896157" y="54439"/>
                  </a:cubicBezTo>
                  <a:lnTo>
                    <a:pt x="1896157" y="158153"/>
                  </a:lnTo>
                  <a:cubicBezTo>
                    <a:pt x="1896157" y="172591"/>
                    <a:pt x="1890422" y="186438"/>
                    <a:pt x="1880212" y="196648"/>
                  </a:cubicBezTo>
                  <a:cubicBezTo>
                    <a:pt x="1870003" y="206857"/>
                    <a:pt x="1856156" y="212592"/>
                    <a:pt x="1841718" y="212592"/>
                  </a:cubicBezTo>
                  <a:lnTo>
                    <a:pt x="54439" y="212592"/>
                  </a:lnTo>
                  <a:cubicBezTo>
                    <a:pt x="40001" y="212592"/>
                    <a:pt x="26154" y="206857"/>
                    <a:pt x="15945" y="196648"/>
                  </a:cubicBezTo>
                  <a:cubicBezTo>
                    <a:pt x="5736" y="186438"/>
                    <a:pt x="0" y="172591"/>
                    <a:pt x="0" y="158153"/>
                  </a:cubicBezTo>
                  <a:lnTo>
                    <a:pt x="0" y="54439"/>
                  </a:lnTo>
                  <a:cubicBezTo>
                    <a:pt x="0" y="40001"/>
                    <a:pt x="5736" y="26154"/>
                    <a:pt x="15945" y="15945"/>
                  </a:cubicBezTo>
                  <a:cubicBezTo>
                    <a:pt x="26154" y="5736"/>
                    <a:pt x="40001" y="0"/>
                    <a:pt x="54439" y="0"/>
                  </a:cubicBezTo>
                  <a:close/>
                </a:path>
              </a:pathLst>
            </a:custGeom>
            <a:solidFill>
              <a:srgbClr val="000000"/>
            </a:solidFill>
          </p:spPr>
        </p:sp>
        <p:sp>
          <p:nvSpPr>
            <p:cNvPr id="43" name="TextBox 43"/>
            <p:cNvSpPr txBox="1"/>
            <p:nvPr/>
          </p:nvSpPr>
          <p:spPr>
            <a:xfrm>
              <a:off x="0" y="-38100"/>
              <a:ext cx="1896157" cy="250692"/>
            </a:xfrm>
            <a:prstGeom prst="rect">
              <a:avLst/>
            </a:prstGeom>
          </p:spPr>
          <p:txBody>
            <a:bodyPr lIns="23812" tIns="23812" rIns="23812" bIns="23812" rtlCol="0" anchor="ctr"/>
            <a:lstStyle/>
            <a:p>
              <a:pPr algn="ctr">
                <a:lnSpc>
                  <a:spcPts val="2690"/>
                </a:lnSpc>
              </a:pPr>
              <a:endParaRPr/>
            </a:p>
          </p:txBody>
        </p:sp>
      </p:grpSp>
      <p:sp>
        <p:nvSpPr>
          <p:cNvPr id="44" name="TextBox 44"/>
          <p:cNvSpPr txBox="1"/>
          <p:nvPr/>
        </p:nvSpPr>
        <p:spPr>
          <a:xfrm>
            <a:off x="4205917" y="5674182"/>
            <a:ext cx="3624476" cy="778371"/>
          </a:xfrm>
          <a:prstGeom prst="rect">
            <a:avLst/>
          </a:prstGeom>
        </p:spPr>
        <p:txBody>
          <a:bodyPr lIns="0" tIns="0" rIns="0" bIns="0" rtlCol="0" anchor="t">
            <a:spAutoFit/>
          </a:bodyPr>
          <a:lstStyle/>
          <a:p>
            <a:pPr algn="l">
              <a:lnSpc>
                <a:spcPts val="5400"/>
              </a:lnSpc>
            </a:pPr>
            <a:r>
              <a:rPr lang="en-US" sz="4500">
                <a:solidFill>
                  <a:srgbClr val="FFFFFF"/>
                </a:solidFill>
                <a:latin typeface="ITC Franklin Gothic LT Condensed"/>
                <a:ea typeface="ITC Franklin Gothic LT Condensed"/>
                <a:cs typeface="ITC Franklin Gothic LT Condensed"/>
                <a:sym typeface="ITC Franklin Gothic LT Condensed"/>
              </a:rPr>
              <a:t>Risk &amp; Resilience</a:t>
            </a:r>
          </a:p>
        </p:txBody>
      </p:sp>
      <p:sp>
        <p:nvSpPr>
          <p:cNvPr id="45" name="TextBox 45"/>
          <p:cNvSpPr txBox="1"/>
          <p:nvPr/>
        </p:nvSpPr>
        <p:spPr>
          <a:xfrm>
            <a:off x="10124974" y="5042081"/>
            <a:ext cx="6411764" cy="487313"/>
          </a:xfrm>
          <a:prstGeom prst="rect">
            <a:avLst/>
          </a:prstGeom>
        </p:spPr>
        <p:txBody>
          <a:bodyPr lIns="0" tIns="0" rIns="0" bIns="0" rtlCol="0" anchor="t">
            <a:spAutoFit/>
          </a:bodyPr>
          <a:lstStyle/>
          <a:p>
            <a:pPr algn="l">
              <a:lnSpc>
                <a:spcPts val="3825"/>
              </a:lnSpc>
            </a:pPr>
            <a:r>
              <a:rPr lang="en-US" sz="3187" dirty="0">
                <a:solidFill>
                  <a:srgbClr val="000000"/>
                </a:solidFill>
                <a:latin typeface="ITC Franklin Gothic LT Condensed"/>
                <a:ea typeface="ITC Franklin Gothic LT Condensed"/>
                <a:cs typeface="ITC Franklin Gothic LT Condensed"/>
                <a:sym typeface="ITC Franklin Gothic LT Condensed"/>
              </a:rPr>
              <a:t>Tomas Hook (FNR) &amp; Cary Troy (CCE)</a:t>
            </a:r>
          </a:p>
        </p:txBody>
      </p:sp>
      <p:sp>
        <p:nvSpPr>
          <p:cNvPr id="46" name="TextBox 46"/>
          <p:cNvSpPr txBox="1"/>
          <p:nvPr/>
        </p:nvSpPr>
        <p:spPr>
          <a:xfrm>
            <a:off x="10124974" y="6874012"/>
            <a:ext cx="6623491" cy="548878"/>
          </a:xfrm>
          <a:prstGeom prst="rect">
            <a:avLst/>
          </a:prstGeom>
        </p:spPr>
        <p:txBody>
          <a:bodyPr lIns="0" tIns="0" rIns="0" bIns="0" rtlCol="0" anchor="t">
            <a:spAutoFit/>
          </a:bodyPr>
          <a:lstStyle/>
          <a:p>
            <a:pPr algn="l">
              <a:lnSpc>
                <a:spcPts val="3825"/>
              </a:lnSpc>
            </a:pPr>
            <a:r>
              <a:rPr lang="en-US" sz="3187" dirty="0">
                <a:solidFill>
                  <a:srgbClr val="000000"/>
                </a:solidFill>
                <a:latin typeface="ITC Franklin Gothic LT Condensed"/>
                <a:ea typeface="ITC Franklin Gothic LT Condensed"/>
                <a:cs typeface="ITC Franklin Gothic LT Condensed"/>
                <a:sym typeface="ITC Franklin Gothic LT Condensed"/>
              </a:rPr>
              <a:t>Chad Laux (POLY) &amp; Abby Engelberth (ABE)</a:t>
            </a:r>
          </a:p>
        </p:txBody>
      </p:sp>
      <p:sp>
        <p:nvSpPr>
          <p:cNvPr id="47" name="TextBox 47"/>
          <p:cNvSpPr txBox="1"/>
          <p:nvPr/>
        </p:nvSpPr>
        <p:spPr>
          <a:xfrm>
            <a:off x="10192469" y="8670679"/>
            <a:ext cx="6623491" cy="1031081"/>
          </a:xfrm>
          <a:prstGeom prst="rect">
            <a:avLst/>
          </a:prstGeom>
        </p:spPr>
        <p:txBody>
          <a:bodyPr lIns="0" tIns="0" rIns="0" bIns="0" rtlCol="0" anchor="t">
            <a:spAutoFit/>
          </a:bodyPr>
          <a:lstStyle/>
          <a:p>
            <a:pPr algn="l">
              <a:lnSpc>
                <a:spcPts val="3825"/>
              </a:lnSpc>
            </a:pPr>
            <a:r>
              <a:rPr lang="en-US" sz="3187" dirty="0">
                <a:solidFill>
                  <a:srgbClr val="000000"/>
                </a:solidFill>
                <a:latin typeface="ITC Franklin Gothic LT Condensed"/>
                <a:ea typeface="ITC Franklin Gothic LT Condensed"/>
                <a:cs typeface="ITC Franklin Gothic LT Condensed"/>
                <a:sym typeface="ITC Franklin Gothic LT Condensed"/>
              </a:rPr>
              <a:t>Jennifer Freeman (HSCI) &amp; Marisol Sepulveda (FNR)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193"/>
            <a:ext cx="18288000" cy="1371151"/>
            <a:chOff x="0" y="0"/>
            <a:chExt cx="4561169" cy="333833"/>
          </a:xfrm>
        </p:grpSpPr>
        <p:sp>
          <p:nvSpPr>
            <p:cNvPr id="3" name="Freeform 3"/>
            <p:cNvSpPr/>
            <p:nvPr/>
          </p:nvSpPr>
          <p:spPr>
            <a:xfrm>
              <a:off x="0" y="0"/>
              <a:ext cx="4561169" cy="333833"/>
            </a:xfrm>
            <a:custGeom>
              <a:avLst/>
              <a:gdLst/>
              <a:ahLst/>
              <a:cxnLst/>
              <a:rect l="l" t="t" r="r" b="b"/>
              <a:pathLst>
                <a:path w="4561169" h="333833">
                  <a:moveTo>
                    <a:pt x="0" y="0"/>
                  </a:moveTo>
                  <a:lnTo>
                    <a:pt x="4561169" y="0"/>
                  </a:lnTo>
                  <a:lnTo>
                    <a:pt x="4561169" y="333833"/>
                  </a:lnTo>
                  <a:lnTo>
                    <a:pt x="0" y="333833"/>
                  </a:lnTo>
                  <a:close/>
                </a:path>
              </a:pathLst>
            </a:custGeom>
            <a:solidFill>
              <a:srgbClr val="000000"/>
            </a:solidFill>
          </p:spPr>
          <p:txBody>
            <a:bodyPr/>
            <a:lstStyle/>
            <a:p>
              <a:endParaRPr lang="en-US" dirty="0"/>
            </a:p>
          </p:txBody>
        </p:sp>
        <p:sp>
          <p:nvSpPr>
            <p:cNvPr id="4" name="TextBox 4"/>
            <p:cNvSpPr txBox="1"/>
            <p:nvPr/>
          </p:nvSpPr>
          <p:spPr>
            <a:xfrm>
              <a:off x="0" y="-38100"/>
              <a:ext cx="4561169" cy="371933"/>
            </a:xfrm>
            <a:prstGeom prst="rect">
              <a:avLst/>
            </a:prstGeom>
          </p:spPr>
          <p:txBody>
            <a:bodyPr lIns="25759" tIns="25759" rIns="25759" bIns="25759" rtlCol="0" anchor="ctr"/>
            <a:lstStyle/>
            <a:p>
              <a:pPr algn="ctr">
                <a:lnSpc>
                  <a:spcPts val="2910"/>
                </a:lnSpc>
                <a:spcBef>
                  <a:spcPct val="0"/>
                </a:spcBef>
              </a:pPr>
              <a:endParaRPr/>
            </a:p>
          </p:txBody>
        </p:sp>
      </p:grpSp>
      <p:sp>
        <p:nvSpPr>
          <p:cNvPr id="5" name="Freeform 5"/>
          <p:cNvSpPr/>
          <p:nvPr/>
        </p:nvSpPr>
        <p:spPr>
          <a:xfrm>
            <a:off x="1192285" y="9239216"/>
            <a:ext cx="6275315" cy="656363"/>
          </a:xfrm>
          <a:custGeom>
            <a:avLst/>
            <a:gdLst/>
            <a:ahLst/>
            <a:cxnLst/>
            <a:rect l="l" t="t" r="r" b="b"/>
            <a:pathLst>
              <a:path w="6676825" h="704102">
                <a:moveTo>
                  <a:pt x="0" y="0"/>
                </a:moveTo>
                <a:lnTo>
                  <a:pt x="6676825" y="0"/>
                </a:lnTo>
                <a:lnTo>
                  <a:pt x="6676825" y="704101"/>
                </a:lnTo>
                <a:lnTo>
                  <a:pt x="0" y="7041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990600" y="-58555"/>
            <a:ext cx="16306800" cy="1327286"/>
          </a:xfrm>
          <a:prstGeom prst="rect">
            <a:avLst/>
          </a:prstGeom>
        </p:spPr>
        <p:txBody>
          <a:bodyPr wrap="square" lIns="0" tIns="0" rIns="0" bIns="0" rtlCol="0" anchor="t">
            <a:spAutoFit/>
          </a:bodyPr>
          <a:lstStyle/>
          <a:p>
            <a:pPr algn="l">
              <a:lnSpc>
                <a:spcPts val="11658"/>
              </a:lnSpc>
            </a:pPr>
            <a:r>
              <a:rPr lang="en-US" sz="6000" dirty="0">
                <a:solidFill>
                  <a:srgbClr val="FFFFFF"/>
                </a:solidFill>
                <a:latin typeface="ITC Franklin Gothic LT Condensed"/>
                <a:ea typeface="ITC Franklin Gothic LT Condensed"/>
                <a:cs typeface="ITC Franklin Gothic LT Condensed"/>
                <a:sym typeface="ITC Franklin Gothic LT Condensed"/>
              </a:rPr>
              <a:t>RESEARCH COMMUNITIES &amp; SPECIAL INITIATIVES BY SDG</a:t>
            </a:r>
          </a:p>
        </p:txBody>
      </p:sp>
      <p:sp>
        <p:nvSpPr>
          <p:cNvPr id="46" name="TextBox 46"/>
          <p:cNvSpPr txBox="1"/>
          <p:nvPr/>
        </p:nvSpPr>
        <p:spPr>
          <a:xfrm>
            <a:off x="1192285" y="1693439"/>
            <a:ext cx="2008115" cy="673774"/>
          </a:xfrm>
          <a:prstGeom prst="rect">
            <a:avLst/>
          </a:prstGeom>
        </p:spPr>
        <p:txBody>
          <a:bodyPr wrap="square" lIns="0" tIns="0" rIns="0" bIns="0" rtlCol="0" anchor="t">
            <a:spAutoFit/>
          </a:bodyPr>
          <a:lstStyle/>
          <a:p>
            <a:pPr algn="l">
              <a:lnSpc>
                <a:spcPts val="5841"/>
              </a:lnSpc>
            </a:pPr>
            <a:r>
              <a:rPr lang="en-US" sz="3600" dirty="0">
                <a:latin typeface="Acumin Pro Condensed" panose="020B0506020202020204" pitchFamily="34" charset="0"/>
                <a:ea typeface="ITC Franklin Gothic LT Condensed"/>
                <a:cs typeface="ITC Franklin Gothic LT Condensed"/>
                <a:sym typeface="ITC Franklin Gothic LT Condensed"/>
              </a:rPr>
              <a:t>Biodiversity</a:t>
            </a:r>
          </a:p>
        </p:txBody>
      </p:sp>
      <p:sp>
        <p:nvSpPr>
          <p:cNvPr id="47" name="TextBox 47"/>
          <p:cNvSpPr txBox="1"/>
          <p:nvPr/>
        </p:nvSpPr>
        <p:spPr>
          <a:xfrm>
            <a:off x="1183673" y="5143500"/>
            <a:ext cx="3989315" cy="673774"/>
          </a:xfrm>
          <a:prstGeom prst="rect">
            <a:avLst/>
          </a:prstGeom>
        </p:spPr>
        <p:txBody>
          <a:bodyPr wrap="square" lIns="0" tIns="0" rIns="0" bIns="0" rtlCol="0" anchor="t">
            <a:spAutoFit/>
          </a:bodyPr>
          <a:lstStyle/>
          <a:p>
            <a:pPr algn="l">
              <a:lnSpc>
                <a:spcPts val="5841"/>
              </a:lnSpc>
            </a:pPr>
            <a:r>
              <a:rPr lang="en-US" sz="36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Environmental Stressors</a:t>
            </a:r>
          </a:p>
        </p:txBody>
      </p:sp>
      <p:sp>
        <p:nvSpPr>
          <p:cNvPr id="48" name="TextBox 48"/>
          <p:cNvSpPr txBox="1"/>
          <p:nvPr/>
        </p:nvSpPr>
        <p:spPr>
          <a:xfrm>
            <a:off x="1192285" y="3381829"/>
            <a:ext cx="5456242" cy="673774"/>
          </a:xfrm>
          <a:prstGeom prst="rect">
            <a:avLst/>
          </a:prstGeom>
        </p:spPr>
        <p:txBody>
          <a:bodyPr wrap="square" lIns="0" tIns="0" rIns="0" bIns="0" rtlCol="0" anchor="t">
            <a:spAutoFit/>
          </a:bodyPr>
          <a:lstStyle/>
          <a:p>
            <a:pPr algn="l">
              <a:lnSpc>
                <a:spcPts val="5841"/>
              </a:lnSpc>
            </a:pPr>
            <a:r>
              <a:rPr lang="en-US" sz="3600" dirty="0">
                <a:latin typeface="Acumin Pro Condensed" panose="020B0506020202020204" pitchFamily="34" charset="0"/>
                <a:ea typeface="ITC Franklin Gothic LT Condensed"/>
                <a:cs typeface="ITC Franklin Gothic LT Condensed"/>
                <a:sym typeface="ITC Franklin Gothic LT Condensed"/>
              </a:rPr>
              <a:t>Environmental Justice</a:t>
            </a:r>
          </a:p>
        </p:txBody>
      </p:sp>
      <p:sp>
        <p:nvSpPr>
          <p:cNvPr id="49" name="TextBox 49"/>
          <p:cNvSpPr txBox="1"/>
          <p:nvPr/>
        </p:nvSpPr>
        <p:spPr>
          <a:xfrm>
            <a:off x="1183673" y="7006065"/>
            <a:ext cx="6245515" cy="606448"/>
          </a:xfrm>
          <a:prstGeom prst="rect">
            <a:avLst/>
          </a:prstGeom>
        </p:spPr>
        <p:txBody>
          <a:bodyPr wrap="square" lIns="0" tIns="0" rIns="0" bIns="0" rtlCol="0" anchor="t">
            <a:spAutoFit/>
          </a:bodyPr>
          <a:lstStyle/>
          <a:p>
            <a:pPr algn="l">
              <a:lnSpc>
                <a:spcPts val="5050"/>
              </a:lnSpc>
            </a:pPr>
            <a:r>
              <a:rPr lang="en-US" sz="36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Great Lakes Science Initiative</a:t>
            </a:r>
          </a:p>
        </p:txBody>
      </p:sp>
      <p:sp>
        <p:nvSpPr>
          <p:cNvPr id="50" name="TextBox 50"/>
          <p:cNvSpPr txBox="1"/>
          <p:nvPr/>
        </p:nvSpPr>
        <p:spPr>
          <a:xfrm>
            <a:off x="9913105" y="3381829"/>
            <a:ext cx="4969103" cy="673774"/>
          </a:xfrm>
          <a:prstGeom prst="rect">
            <a:avLst/>
          </a:prstGeom>
        </p:spPr>
        <p:txBody>
          <a:bodyPr wrap="square" lIns="0" tIns="0" rIns="0" bIns="0" rtlCol="0" anchor="t">
            <a:spAutoFit/>
          </a:bodyPr>
          <a:lstStyle/>
          <a:p>
            <a:pPr algn="l">
              <a:lnSpc>
                <a:spcPts val="5841"/>
              </a:lnSpc>
            </a:pPr>
            <a:r>
              <a:rPr lang="en-US" sz="3600" dirty="0">
                <a:latin typeface="Acumin Pro Condensed" panose="020B0506020202020204" pitchFamily="34" charset="0"/>
                <a:ea typeface="ITC Franklin Gothic LT Condensed"/>
                <a:cs typeface="ITC Franklin Gothic LT Condensed"/>
                <a:sym typeface="ITC Franklin Gothic LT Condensed"/>
              </a:rPr>
              <a:t>Risk and Resilience</a:t>
            </a:r>
          </a:p>
        </p:txBody>
      </p:sp>
      <p:sp>
        <p:nvSpPr>
          <p:cNvPr id="51" name="TextBox 51"/>
          <p:cNvSpPr txBox="1"/>
          <p:nvPr/>
        </p:nvSpPr>
        <p:spPr>
          <a:xfrm>
            <a:off x="9899612" y="5146523"/>
            <a:ext cx="6350826" cy="673774"/>
          </a:xfrm>
          <a:prstGeom prst="rect">
            <a:avLst/>
          </a:prstGeom>
        </p:spPr>
        <p:txBody>
          <a:bodyPr wrap="square" lIns="0" tIns="0" rIns="0" bIns="0" rtlCol="0" anchor="t">
            <a:spAutoFit/>
          </a:bodyPr>
          <a:lstStyle/>
          <a:p>
            <a:pPr algn="l">
              <a:lnSpc>
                <a:spcPts val="5841"/>
              </a:lnSpc>
            </a:pPr>
            <a:r>
              <a:rPr lang="en-US" sz="36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Sustainable Communities</a:t>
            </a:r>
          </a:p>
        </p:txBody>
      </p:sp>
      <p:sp>
        <p:nvSpPr>
          <p:cNvPr id="52" name="TextBox 52"/>
          <p:cNvSpPr txBox="1"/>
          <p:nvPr/>
        </p:nvSpPr>
        <p:spPr>
          <a:xfrm>
            <a:off x="9896400" y="6972402"/>
            <a:ext cx="4664258" cy="673774"/>
          </a:xfrm>
          <a:prstGeom prst="rect">
            <a:avLst/>
          </a:prstGeom>
        </p:spPr>
        <p:txBody>
          <a:bodyPr wrap="square" lIns="0" tIns="0" rIns="0" bIns="0" rtlCol="0" anchor="t">
            <a:spAutoFit/>
          </a:bodyPr>
          <a:lstStyle/>
          <a:p>
            <a:pPr algn="l">
              <a:lnSpc>
                <a:spcPts val="5841"/>
              </a:lnSpc>
            </a:pPr>
            <a:r>
              <a:rPr lang="en-US" sz="3600" dirty="0">
                <a:latin typeface="Acumin Pro Condensed" panose="020B0506020202020204" pitchFamily="34" charset="0"/>
                <a:ea typeface="ITC Franklin Gothic LT Condensed"/>
                <a:cs typeface="ITC Franklin Gothic LT Condensed"/>
                <a:sym typeface="ITC Franklin Gothic LT Condensed"/>
              </a:rPr>
              <a:t>Water Challenges</a:t>
            </a:r>
          </a:p>
        </p:txBody>
      </p:sp>
      <p:sp>
        <p:nvSpPr>
          <p:cNvPr id="53" name="TextBox 53"/>
          <p:cNvSpPr txBox="1"/>
          <p:nvPr/>
        </p:nvSpPr>
        <p:spPr>
          <a:xfrm>
            <a:off x="9913105" y="1789619"/>
            <a:ext cx="6257398" cy="577594"/>
          </a:xfrm>
          <a:prstGeom prst="rect">
            <a:avLst/>
          </a:prstGeom>
        </p:spPr>
        <p:txBody>
          <a:bodyPr wrap="square" lIns="0" tIns="0" rIns="0" bIns="0" rtlCol="0" anchor="t">
            <a:spAutoFit/>
          </a:bodyPr>
          <a:lstStyle/>
          <a:p>
            <a:pPr algn="l">
              <a:lnSpc>
                <a:spcPts val="4807"/>
              </a:lnSpc>
            </a:pPr>
            <a:r>
              <a:rPr lang="en-US" sz="3600" dirty="0">
                <a:solidFill>
                  <a:srgbClr val="000000"/>
                </a:solidFill>
                <a:latin typeface="Acumin Pro Condensed" panose="020B0506020202020204" pitchFamily="34" charset="0"/>
                <a:ea typeface="ITC Franklin Gothic LT Condensed"/>
                <a:cs typeface="ITC Franklin Gothic LT Condensed"/>
                <a:sym typeface="ITC Franklin Gothic LT Condensed"/>
              </a:rPr>
              <a:t>PFAS Strategic Research Team</a:t>
            </a:r>
          </a:p>
        </p:txBody>
      </p:sp>
      <p:pic>
        <p:nvPicPr>
          <p:cNvPr id="55" name="Picture 54">
            <a:extLst>
              <a:ext uri="{FF2B5EF4-FFF2-40B4-BE49-F238E27FC236}">
                <a16:creationId xmlns:a16="http://schemas.microsoft.com/office/drawing/2014/main" id="{08B72789-D512-42C2-8BE7-C9EBEA750C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2285" y="2374261"/>
            <a:ext cx="1007567" cy="1007567"/>
          </a:xfrm>
          <a:prstGeom prst="rect">
            <a:avLst/>
          </a:prstGeom>
        </p:spPr>
      </p:pic>
      <p:pic>
        <p:nvPicPr>
          <p:cNvPr id="57" name="Picture 56">
            <a:extLst>
              <a:ext uri="{FF2B5EF4-FFF2-40B4-BE49-F238E27FC236}">
                <a16:creationId xmlns:a16="http://schemas.microsoft.com/office/drawing/2014/main" id="{D12B560C-9304-4785-A246-9A711091ED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790" y="2372101"/>
            <a:ext cx="1007567" cy="1007567"/>
          </a:xfrm>
          <a:prstGeom prst="rect">
            <a:avLst/>
          </a:prstGeom>
        </p:spPr>
      </p:pic>
      <p:pic>
        <p:nvPicPr>
          <p:cNvPr id="59" name="Picture 58">
            <a:extLst>
              <a:ext uri="{FF2B5EF4-FFF2-40B4-BE49-F238E27FC236}">
                <a16:creationId xmlns:a16="http://schemas.microsoft.com/office/drawing/2014/main" id="{0EB17E2F-7FAA-4BE2-A8A8-4BFBC532B6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9295" y="2372860"/>
            <a:ext cx="1006808" cy="1006808"/>
          </a:xfrm>
          <a:prstGeom prst="rect">
            <a:avLst/>
          </a:prstGeom>
        </p:spPr>
      </p:pic>
      <p:pic>
        <p:nvPicPr>
          <p:cNvPr id="61" name="Picture 60">
            <a:extLst>
              <a:ext uri="{FF2B5EF4-FFF2-40B4-BE49-F238E27FC236}">
                <a16:creationId xmlns:a16="http://schemas.microsoft.com/office/drawing/2014/main" id="{C5B39510-92BE-49CE-9EBA-B6A4DC7D43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2851" y="2372493"/>
            <a:ext cx="1007567" cy="1007567"/>
          </a:xfrm>
          <a:prstGeom prst="rect">
            <a:avLst/>
          </a:prstGeom>
        </p:spPr>
      </p:pic>
      <p:pic>
        <p:nvPicPr>
          <p:cNvPr id="63" name="Picture 62">
            <a:extLst>
              <a:ext uri="{FF2B5EF4-FFF2-40B4-BE49-F238E27FC236}">
                <a16:creationId xmlns:a16="http://schemas.microsoft.com/office/drawing/2014/main" id="{C16EF16F-717C-4095-99F6-E373007566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9535" y="4063412"/>
            <a:ext cx="1006807" cy="1006807"/>
          </a:xfrm>
          <a:prstGeom prst="rect">
            <a:avLst/>
          </a:prstGeom>
        </p:spPr>
      </p:pic>
      <p:pic>
        <p:nvPicPr>
          <p:cNvPr id="65" name="Picture 64">
            <a:extLst>
              <a:ext uri="{FF2B5EF4-FFF2-40B4-BE49-F238E27FC236}">
                <a16:creationId xmlns:a16="http://schemas.microsoft.com/office/drawing/2014/main" id="{D8F85440-107C-4839-8C21-5E3BE3C589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0790" y="4079223"/>
            <a:ext cx="990996" cy="990996"/>
          </a:xfrm>
          <a:prstGeom prst="rect">
            <a:avLst/>
          </a:prstGeom>
        </p:spPr>
      </p:pic>
      <p:pic>
        <p:nvPicPr>
          <p:cNvPr id="67" name="Picture 66">
            <a:extLst>
              <a:ext uri="{FF2B5EF4-FFF2-40B4-BE49-F238E27FC236}">
                <a16:creationId xmlns:a16="http://schemas.microsoft.com/office/drawing/2014/main" id="{55521FA6-1EEA-4F47-A8E5-781EB1F8C6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32487" y="4081497"/>
            <a:ext cx="990997" cy="990997"/>
          </a:xfrm>
          <a:prstGeom prst="rect">
            <a:avLst/>
          </a:prstGeom>
        </p:spPr>
      </p:pic>
      <p:pic>
        <p:nvPicPr>
          <p:cNvPr id="69" name="Picture 68">
            <a:extLst>
              <a:ext uri="{FF2B5EF4-FFF2-40B4-BE49-F238E27FC236}">
                <a16:creationId xmlns:a16="http://schemas.microsoft.com/office/drawing/2014/main" id="{B33C6DED-D02A-4CE9-B965-8F8F219BB3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1604" y="4079222"/>
            <a:ext cx="990997" cy="990997"/>
          </a:xfrm>
          <a:prstGeom prst="rect">
            <a:avLst/>
          </a:prstGeom>
        </p:spPr>
      </p:pic>
      <p:pic>
        <p:nvPicPr>
          <p:cNvPr id="71" name="Picture 70">
            <a:extLst>
              <a:ext uri="{FF2B5EF4-FFF2-40B4-BE49-F238E27FC236}">
                <a16:creationId xmlns:a16="http://schemas.microsoft.com/office/drawing/2014/main" id="{F188658D-A4B5-4CEA-84A4-21C018F160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83302" y="4079222"/>
            <a:ext cx="983186" cy="983186"/>
          </a:xfrm>
          <a:prstGeom prst="rect">
            <a:avLst/>
          </a:prstGeom>
        </p:spPr>
      </p:pic>
      <p:pic>
        <p:nvPicPr>
          <p:cNvPr id="73" name="Picture 72">
            <a:extLst>
              <a:ext uri="{FF2B5EF4-FFF2-40B4-BE49-F238E27FC236}">
                <a16:creationId xmlns:a16="http://schemas.microsoft.com/office/drawing/2014/main" id="{82D5BB88-716B-43D2-8F2E-F5EE5E9FCF1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98746" y="4078452"/>
            <a:ext cx="983185" cy="983185"/>
          </a:xfrm>
          <a:prstGeom prst="rect">
            <a:avLst/>
          </a:prstGeom>
        </p:spPr>
      </p:pic>
      <p:pic>
        <p:nvPicPr>
          <p:cNvPr id="75" name="Picture 74">
            <a:extLst>
              <a:ext uri="{FF2B5EF4-FFF2-40B4-BE49-F238E27FC236}">
                <a16:creationId xmlns:a16="http://schemas.microsoft.com/office/drawing/2014/main" id="{444C100D-3EFE-4E8B-BDDD-F0A3FDC8726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83673" y="5836883"/>
            <a:ext cx="1012669" cy="1012669"/>
          </a:xfrm>
          <a:prstGeom prst="rect">
            <a:avLst/>
          </a:prstGeom>
        </p:spPr>
      </p:pic>
      <p:pic>
        <p:nvPicPr>
          <p:cNvPr id="77" name="Picture 76">
            <a:extLst>
              <a:ext uri="{FF2B5EF4-FFF2-40B4-BE49-F238E27FC236}">
                <a16:creationId xmlns:a16="http://schemas.microsoft.com/office/drawing/2014/main" id="{C26C8570-75DE-40ED-9C39-C22FCC9688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13558" y="5835032"/>
            <a:ext cx="996858" cy="996858"/>
          </a:xfrm>
          <a:prstGeom prst="rect">
            <a:avLst/>
          </a:prstGeom>
        </p:spPr>
      </p:pic>
      <p:pic>
        <p:nvPicPr>
          <p:cNvPr id="79" name="Picture 78">
            <a:extLst>
              <a:ext uri="{FF2B5EF4-FFF2-40B4-BE49-F238E27FC236}">
                <a16:creationId xmlns:a16="http://schemas.microsoft.com/office/drawing/2014/main" id="{912ACA89-7581-4C2E-BDBB-03690349760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43434" y="5836883"/>
            <a:ext cx="1012669" cy="1012669"/>
          </a:xfrm>
          <a:prstGeom prst="rect">
            <a:avLst/>
          </a:prstGeom>
        </p:spPr>
      </p:pic>
      <p:pic>
        <p:nvPicPr>
          <p:cNvPr id="81" name="Picture 80">
            <a:extLst>
              <a:ext uri="{FF2B5EF4-FFF2-40B4-BE49-F238E27FC236}">
                <a16:creationId xmlns:a16="http://schemas.microsoft.com/office/drawing/2014/main" id="{F2DC5236-86A4-4166-9527-34129068D38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47986" y="5835032"/>
            <a:ext cx="1012668" cy="1012668"/>
          </a:xfrm>
          <a:prstGeom prst="rect">
            <a:avLst/>
          </a:prstGeom>
        </p:spPr>
      </p:pic>
      <p:pic>
        <p:nvPicPr>
          <p:cNvPr id="83" name="Picture 82">
            <a:extLst>
              <a:ext uri="{FF2B5EF4-FFF2-40B4-BE49-F238E27FC236}">
                <a16:creationId xmlns:a16="http://schemas.microsoft.com/office/drawing/2014/main" id="{2284B3D4-2069-41D8-A8D8-F66A477E5BA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43433" y="7612513"/>
            <a:ext cx="1012669" cy="1012669"/>
          </a:xfrm>
          <a:prstGeom prst="rect">
            <a:avLst/>
          </a:prstGeom>
        </p:spPr>
      </p:pic>
      <p:pic>
        <p:nvPicPr>
          <p:cNvPr id="85" name="Picture 84">
            <a:extLst>
              <a:ext uri="{FF2B5EF4-FFF2-40B4-BE49-F238E27FC236}">
                <a16:creationId xmlns:a16="http://schemas.microsoft.com/office/drawing/2014/main" id="{45B3C7D6-00AB-428D-BD75-D6DBFA98D5F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92285" y="7614639"/>
            <a:ext cx="1004057" cy="1004057"/>
          </a:xfrm>
          <a:prstGeom prst="rect">
            <a:avLst/>
          </a:prstGeom>
        </p:spPr>
      </p:pic>
      <p:pic>
        <p:nvPicPr>
          <p:cNvPr id="87" name="Picture 86">
            <a:extLst>
              <a:ext uri="{FF2B5EF4-FFF2-40B4-BE49-F238E27FC236}">
                <a16:creationId xmlns:a16="http://schemas.microsoft.com/office/drawing/2014/main" id="{CF3C4855-5FD5-4DED-AA45-3559074DF13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04233" y="7612513"/>
            <a:ext cx="1006183" cy="1006183"/>
          </a:xfrm>
          <a:prstGeom prst="rect">
            <a:avLst/>
          </a:prstGeom>
        </p:spPr>
      </p:pic>
      <p:pic>
        <p:nvPicPr>
          <p:cNvPr id="91" name="Picture 90">
            <a:extLst>
              <a:ext uri="{FF2B5EF4-FFF2-40B4-BE49-F238E27FC236}">
                <a16:creationId xmlns:a16="http://schemas.microsoft.com/office/drawing/2014/main" id="{C9F27799-01E5-4F94-9C09-68F473CC56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99612" y="2367213"/>
            <a:ext cx="1012455" cy="1012455"/>
          </a:xfrm>
          <a:prstGeom prst="rect">
            <a:avLst/>
          </a:prstGeom>
        </p:spPr>
      </p:pic>
      <p:pic>
        <p:nvPicPr>
          <p:cNvPr id="93" name="Picture 92">
            <a:extLst>
              <a:ext uri="{FF2B5EF4-FFF2-40B4-BE49-F238E27FC236}">
                <a16:creationId xmlns:a16="http://schemas.microsoft.com/office/drawing/2014/main" id="{B4882170-BF13-4716-80D7-8BAF1F9F649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007423" y="2364602"/>
            <a:ext cx="1012455" cy="1012455"/>
          </a:xfrm>
          <a:prstGeom prst="rect">
            <a:avLst/>
          </a:prstGeom>
        </p:spPr>
      </p:pic>
      <p:pic>
        <p:nvPicPr>
          <p:cNvPr id="95" name="Picture 94">
            <a:extLst>
              <a:ext uri="{FF2B5EF4-FFF2-40B4-BE49-F238E27FC236}">
                <a16:creationId xmlns:a16="http://schemas.microsoft.com/office/drawing/2014/main" id="{CB8CEDDA-686F-444B-9883-9A295FB9A07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115234" y="2364581"/>
            <a:ext cx="1015091" cy="1015091"/>
          </a:xfrm>
          <a:prstGeom prst="rect">
            <a:avLst/>
          </a:prstGeom>
        </p:spPr>
      </p:pic>
      <p:pic>
        <p:nvPicPr>
          <p:cNvPr id="97" name="Picture 96">
            <a:extLst>
              <a:ext uri="{FF2B5EF4-FFF2-40B4-BE49-F238E27FC236}">
                <a16:creationId xmlns:a16="http://schemas.microsoft.com/office/drawing/2014/main" id="{5C51A955-B2DA-4619-B902-E4D66720120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899612" y="4068382"/>
            <a:ext cx="993255" cy="993255"/>
          </a:xfrm>
          <a:prstGeom prst="rect">
            <a:avLst/>
          </a:prstGeom>
        </p:spPr>
      </p:pic>
      <p:pic>
        <p:nvPicPr>
          <p:cNvPr id="99" name="Picture 98">
            <a:extLst>
              <a:ext uri="{FF2B5EF4-FFF2-40B4-BE49-F238E27FC236}">
                <a16:creationId xmlns:a16="http://schemas.microsoft.com/office/drawing/2014/main" id="{31EF5CB4-7DBD-4368-94DC-8FAD4C3F78F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003499" y="4055603"/>
            <a:ext cx="1016379" cy="1016379"/>
          </a:xfrm>
          <a:prstGeom prst="rect">
            <a:avLst/>
          </a:prstGeom>
        </p:spPr>
      </p:pic>
      <p:pic>
        <p:nvPicPr>
          <p:cNvPr id="101" name="Picture 100">
            <a:extLst>
              <a:ext uri="{FF2B5EF4-FFF2-40B4-BE49-F238E27FC236}">
                <a16:creationId xmlns:a16="http://schemas.microsoft.com/office/drawing/2014/main" id="{6381BDFB-2FB4-4451-9A66-A0036E4D513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2115235" y="4055130"/>
            <a:ext cx="1015090" cy="1015090"/>
          </a:xfrm>
          <a:prstGeom prst="rect">
            <a:avLst/>
          </a:prstGeom>
        </p:spPr>
      </p:pic>
      <p:pic>
        <p:nvPicPr>
          <p:cNvPr id="103" name="Picture 102">
            <a:extLst>
              <a:ext uri="{FF2B5EF4-FFF2-40B4-BE49-F238E27FC236}">
                <a16:creationId xmlns:a16="http://schemas.microsoft.com/office/drawing/2014/main" id="{61B9527B-5A32-476A-AE47-1BD8D5AB2F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220344" y="4055130"/>
            <a:ext cx="1006807" cy="1006807"/>
          </a:xfrm>
          <a:prstGeom prst="rect">
            <a:avLst/>
          </a:prstGeom>
        </p:spPr>
      </p:pic>
      <p:pic>
        <p:nvPicPr>
          <p:cNvPr id="105" name="Picture 104">
            <a:extLst>
              <a:ext uri="{FF2B5EF4-FFF2-40B4-BE49-F238E27FC236}">
                <a16:creationId xmlns:a16="http://schemas.microsoft.com/office/drawing/2014/main" id="{81D5529B-1531-4622-B9AF-6D676596E8E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96400" y="5838635"/>
            <a:ext cx="993255" cy="993255"/>
          </a:xfrm>
          <a:prstGeom prst="rect">
            <a:avLst/>
          </a:prstGeom>
        </p:spPr>
      </p:pic>
      <p:pic>
        <p:nvPicPr>
          <p:cNvPr id="107" name="Picture 106">
            <a:extLst>
              <a:ext uri="{FF2B5EF4-FFF2-40B4-BE49-F238E27FC236}">
                <a16:creationId xmlns:a16="http://schemas.microsoft.com/office/drawing/2014/main" id="{077D382C-184B-4B5F-9841-D13B13D38107}"/>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003499" y="5835031"/>
            <a:ext cx="1012669" cy="1012669"/>
          </a:xfrm>
          <a:prstGeom prst="rect">
            <a:avLst/>
          </a:prstGeom>
        </p:spPr>
      </p:pic>
      <p:pic>
        <p:nvPicPr>
          <p:cNvPr id="109" name="Picture 108">
            <a:extLst>
              <a:ext uri="{FF2B5EF4-FFF2-40B4-BE49-F238E27FC236}">
                <a16:creationId xmlns:a16="http://schemas.microsoft.com/office/drawing/2014/main" id="{D67E56E3-192D-467E-BFD2-E66E3ACA481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896400" y="7654932"/>
            <a:ext cx="1023635" cy="1023635"/>
          </a:xfrm>
          <a:prstGeom prst="rect">
            <a:avLst/>
          </a:prstGeom>
        </p:spPr>
      </p:pic>
      <p:pic>
        <p:nvPicPr>
          <p:cNvPr id="111" name="Picture 110">
            <a:extLst>
              <a:ext uri="{FF2B5EF4-FFF2-40B4-BE49-F238E27FC236}">
                <a16:creationId xmlns:a16="http://schemas.microsoft.com/office/drawing/2014/main" id="{1178A534-3C2F-461A-B976-6CAFF098E467}"/>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022549" y="7654932"/>
            <a:ext cx="1023635" cy="1023635"/>
          </a:xfrm>
          <a:prstGeom prst="rect">
            <a:avLst/>
          </a:prstGeom>
        </p:spPr>
      </p:pic>
      <p:pic>
        <p:nvPicPr>
          <p:cNvPr id="113" name="Picture 112">
            <a:extLst>
              <a:ext uri="{FF2B5EF4-FFF2-40B4-BE49-F238E27FC236}">
                <a16:creationId xmlns:a16="http://schemas.microsoft.com/office/drawing/2014/main" id="{E13E6303-4D30-4D79-9C17-FE4710CF3F83}"/>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2123430" y="7658100"/>
            <a:ext cx="1023635" cy="1023635"/>
          </a:xfrm>
          <a:prstGeom prst="rect">
            <a:avLst/>
          </a:prstGeom>
        </p:spPr>
      </p:pic>
      <p:pic>
        <p:nvPicPr>
          <p:cNvPr id="115" name="Picture 114">
            <a:extLst>
              <a:ext uri="{FF2B5EF4-FFF2-40B4-BE49-F238E27FC236}">
                <a16:creationId xmlns:a16="http://schemas.microsoft.com/office/drawing/2014/main" id="{158BB57A-A191-45A9-8506-7D7142DC6470}"/>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3220344" y="7654401"/>
            <a:ext cx="1023635" cy="1023635"/>
          </a:xfrm>
          <a:prstGeom prst="rect">
            <a:avLst/>
          </a:prstGeom>
        </p:spPr>
      </p:pic>
      <p:pic>
        <p:nvPicPr>
          <p:cNvPr id="117" name="Picture 116">
            <a:extLst>
              <a:ext uri="{FF2B5EF4-FFF2-40B4-BE49-F238E27FC236}">
                <a16:creationId xmlns:a16="http://schemas.microsoft.com/office/drawing/2014/main" id="{D02A55C5-1CDA-41DE-ACCC-D91CE3F826A4}"/>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6001696" y="8593151"/>
            <a:ext cx="1295704" cy="1295704"/>
          </a:xfrm>
          <a:prstGeom prst="rect">
            <a:avLst/>
          </a:prstGeom>
        </p:spPr>
      </p:pic>
    </p:spTree>
    <p:extLst>
      <p:ext uri="{BB962C8B-B14F-4D97-AF65-F5344CB8AC3E}">
        <p14:creationId xmlns:p14="http://schemas.microsoft.com/office/powerpoint/2010/main" val="316217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595</Words>
  <Application>Microsoft Office PowerPoint</Application>
  <PresentationFormat>Custom</PresentationFormat>
  <Paragraphs>124</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Acumin Pro</vt:lpstr>
      <vt:lpstr>Calibri</vt:lpstr>
      <vt:lpstr>Acumin Pro Condensed</vt:lpstr>
      <vt:lpstr>ITC Franklin Gothic LT Condensed</vt:lpstr>
      <vt:lpstr>Arial</vt:lpstr>
      <vt:lpstr>Roboto</vt:lpstr>
      <vt:lpstr>ITC Franklin Gothic LT Condensed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Open House Slide Deck (Presentation)</dc:title>
  <dc:creator>Tara Greene</dc:creator>
  <cp:lastModifiedBy>Tara Greene</cp:lastModifiedBy>
  <cp:revision>31</cp:revision>
  <dcterms:created xsi:type="dcterms:W3CDTF">2006-08-16T00:00:00Z</dcterms:created>
  <dcterms:modified xsi:type="dcterms:W3CDTF">2024-11-18T16:19:43Z</dcterms:modified>
  <dc:identifier>DAGRDdDsBdI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2024-09-18T16:16:24Z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2a873336-ca43-42cc-9a5c-65f67938b27d</vt:lpwstr>
  </property>
  <property fmtid="{D5CDD505-2E9C-101B-9397-08002B2CF9AE}" pid="8" name="MSIP_Label_4044bd30-2ed7-4c9d-9d12-46200872a97b_ContentBits">
    <vt:lpwstr>0</vt:lpwstr>
  </property>
</Properties>
</file>