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25"/>
  </p:notesMasterIdLst>
  <p:sldIdLst>
    <p:sldId id="257" r:id="rId5"/>
    <p:sldId id="319" r:id="rId6"/>
    <p:sldId id="326" r:id="rId7"/>
    <p:sldId id="321" r:id="rId8"/>
    <p:sldId id="285" r:id="rId9"/>
    <p:sldId id="323" r:id="rId10"/>
    <p:sldId id="269" r:id="rId11"/>
    <p:sldId id="270" r:id="rId12"/>
    <p:sldId id="322" r:id="rId13"/>
    <p:sldId id="305" r:id="rId14"/>
    <p:sldId id="317" r:id="rId15"/>
    <p:sldId id="272" r:id="rId16"/>
    <p:sldId id="287" r:id="rId17"/>
    <p:sldId id="315" r:id="rId18"/>
    <p:sldId id="327" r:id="rId19"/>
    <p:sldId id="275" r:id="rId20"/>
    <p:sldId id="286" r:id="rId21"/>
    <p:sldId id="277" r:id="rId22"/>
    <p:sldId id="283" r:id="rId23"/>
    <p:sldId id="318" r:id="rId24"/>
  </p:sldIdLst>
  <p:sldSz cx="12192000" cy="6858000"/>
  <p:notesSz cx="6858000" cy="9144000"/>
  <p:embeddedFontLst>
    <p:embeddedFont>
      <p:font typeface="Acumin Pro" panose="020B0604020202020204" charset="0"/>
      <p:regular r:id="rId26"/>
      <p:bold r:id="rId27"/>
      <p:italic r:id="rId28"/>
      <p:boldItalic r:id="rId29"/>
    </p:embeddedFont>
    <p:embeddedFont>
      <p:font typeface="Acumin Pro ExtraCondensed" panose="020B0604020202020204" charset="0"/>
      <p:regular r:id="rId30"/>
      <p:bold r:id="rId31"/>
      <p:italic r:id="rId32"/>
      <p:boldItalic r:id="rId33"/>
    </p:embeddedFont>
    <p:embeddedFont>
      <p:font typeface="Acumin Pro ExtraCondensed Smbd" panose="020B0604020202020204" charset="0"/>
      <p:regular r:id="rId34"/>
      <p:bold r:id="rId35"/>
      <p:italic r:id="rId36"/>
      <p:boldItalic r:id="rId37"/>
    </p:embeddedFont>
    <p:embeddedFont>
      <p:font typeface="Acumin Pro Medium" panose="020B0604020202020204" charset="0"/>
      <p:regular r:id="rId38"/>
      <p:italic r:id="rId39"/>
    </p:embeddedFont>
    <p:embeddedFont>
      <p:font typeface="Acumin Pro Semibold" panose="020B0604020202020204" charset="0"/>
      <p:regular r:id="rId40"/>
      <p:bold r:id="rId41"/>
      <p:italic r:id="rId42"/>
      <p:boldItalic r:id="rId43"/>
    </p:embeddedFont>
    <p:embeddedFont>
      <p:font typeface="Acumin Pro SemiCondensed" panose="020B0604020202020204" charset="0"/>
      <p:regular r:id="rId44"/>
      <p:bold r:id="rId45"/>
      <p:italic r:id="rId46"/>
      <p:boldItalic r:id="rId47"/>
    </p:embeddedFont>
    <p:embeddedFont>
      <p:font typeface="Arial Narrow" panose="020B060602020203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United Sans Cd Md" pitchFamily="50" charset="0"/>
      <p:regular r:id="rId60"/>
    </p:embeddedFont>
    <p:embeddedFont>
      <p:font typeface="United Sans Rg Md" pitchFamily="50" charset="0"/>
      <p:regular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99F"/>
    <a:srgbClr val="789B4A"/>
    <a:srgbClr val="005F85"/>
    <a:srgbClr val="D15F27"/>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298" y="5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font" Target="fonts/font33.fntdata"/><Relationship Id="rId5" Type="http://schemas.openxmlformats.org/officeDocument/2006/relationships/slide" Target="slides/slide1.xml"/><Relationship Id="rId61" Type="http://schemas.openxmlformats.org/officeDocument/2006/relationships/font" Target="fonts/font3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20</a:t>
            </a:fld>
            <a:endParaRPr lang="en-US"/>
          </a:p>
        </p:txBody>
      </p:sp>
    </p:spTree>
    <p:extLst>
      <p:ext uri="{BB962C8B-B14F-4D97-AF65-F5344CB8AC3E}">
        <p14:creationId xmlns:p14="http://schemas.microsoft.com/office/powerpoint/2010/main" val="456851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a:solidFill>
                  <a:schemeClr val="accent1"/>
                </a:solidFill>
                <a:effectLst/>
                <a:latin typeface="Acumin Pro" panose="020B0504020202020204" pitchFamily="34" charset="77"/>
              </a:rPr>
              <a:t>https://</a:t>
            </a:r>
            <a:r>
              <a:rPr lang="en-US" err="1">
                <a:solidFill>
                  <a:schemeClr val="accent1"/>
                </a:solidFill>
                <a:effectLst/>
                <a:latin typeface="Acumin Pro" panose="020B0504020202020204" pitchFamily="34" charset="77"/>
              </a:rPr>
              <a:t>support.office.com</a:t>
            </a:r>
            <a:r>
              <a:rPr lang="en-US">
                <a:solidFill>
                  <a:schemeClr val="accent1"/>
                </a:solidFill>
                <a:effectLst/>
                <a:latin typeface="Acumin Pro" panose="020B0504020202020204" pitchFamily="34" charset="77"/>
              </a:rPr>
              <a:t>/</a:t>
            </a:r>
            <a:r>
              <a:rPr lang="en-US" err="1">
                <a:solidFill>
                  <a:schemeClr val="accent1"/>
                </a:solidFill>
                <a:effectLst/>
                <a:latin typeface="Acumin Pro" panose="020B0504020202020204" pitchFamily="34" charset="77"/>
              </a:rPr>
              <a:t>en</a:t>
            </a:r>
            <a:r>
              <a:rPr lang="en-US">
                <a:solidFill>
                  <a:schemeClr val="accent1"/>
                </a:solidFill>
                <a:effectLst/>
                <a:latin typeface="Acumin Pro" panose="020B0504020202020204" pitchFamily="34" charset="77"/>
              </a:rPr>
              <a:t>-us/article/Make-your-PowerPoint-presentations-accessible-6f7772b2-2f33-4bd2-8ca7-dae3b2b3ef25</a:t>
            </a:r>
            <a:endParaRPr lang="en-US">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7" name="Date"/>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4/22/2024</a:t>
            </a:fld>
            <a:endParaRPr lang="en-US"/>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4/22/2024</a:t>
            </a:fld>
            <a:endParaRPr lang="en-US"/>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6" name="Black Bar">
            <a:extLst>
              <a:ext uri="{FF2B5EF4-FFF2-40B4-BE49-F238E27FC236}">
                <a16:creationId xmlns:a16="http://schemas.microsoft.com/office/drawing/2014/main" id="{A66A797F-CC2D-F24E-8D26-8632FDB68C4C}"/>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6" name="Date">
            <a:extLst>
              <a:ext uri="{FF2B5EF4-FFF2-40B4-BE49-F238E27FC236}">
                <a16:creationId xmlns:a16="http://schemas.microsoft.com/office/drawing/2014/main" id="{714077B3-45FB-7B43-8C19-3B82C49646B4}"/>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4/22/2024</a:t>
            </a:fld>
            <a:endParaRPr lang="en-US"/>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2">
            <a:extLst>
              <a:ext uri="{FF2B5EF4-FFF2-40B4-BE49-F238E27FC236}">
                <a16:creationId xmlns:a16="http://schemas.microsoft.com/office/drawing/2014/main" id="{A8A4F2E5-6CC0-B242-9D18-2446C1D7DE8A}"/>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3">
            <a:extLst>
              <a:ext uri="{FF2B5EF4-FFF2-40B4-BE49-F238E27FC236}">
                <a16:creationId xmlns:a16="http://schemas.microsoft.com/office/drawing/2014/main" id="{C07B1E83-E1FB-094B-9F1A-D5DE2767524D}"/>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16" name="Date">
            <a:extLst>
              <a:ext uri="{FF2B5EF4-FFF2-40B4-BE49-F238E27FC236}">
                <a16:creationId xmlns:a16="http://schemas.microsoft.com/office/drawing/2014/main" id="{C8365B71-1339-9448-BF22-95AA51DA73FB}"/>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4/22/2024</a:t>
            </a:fld>
            <a:endParaRPr lang="en-US"/>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FC7C8D95-DE0A-F44D-8875-2ED2F195BB2F}"/>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Brief photo caption. Place in top left or right corner. </a:t>
            </a:r>
            <a:r>
              <a:rPr lang="en-US" err="1"/>
              <a:t>Acumin</a:t>
            </a:r>
            <a:r>
              <a:rPr lang="en-US"/>
              <a:t> Pro Bold 18 pt. Make text black or white for legibility.</a:t>
            </a:r>
          </a:p>
        </p:txBody>
      </p:sp>
      <p:sp>
        <p:nvSpPr>
          <p:cNvPr id="11" name="Date">
            <a:extLst>
              <a:ext uri="{FF2B5EF4-FFF2-40B4-BE49-F238E27FC236}">
                <a16:creationId xmlns:a16="http://schemas.microsoft.com/office/drawing/2014/main" id="{F330C439-AFA6-B840-9D2A-258668D35CA5}"/>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4/22/2024</a:t>
            </a:fld>
            <a:endParaRPr lang="en-US"/>
          </a:p>
        </p:txBody>
      </p:sp>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Picture">
    <p:bg>
      <p:bgPr>
        <a:solidFill>
          <a:schemeClr val="accent4"/>
        </a:solidFill>
        <a:effectLst/>
      </p:bgPr>
    </p:bg>
    <p:spTree>
      <p:nvGrpSpPr>
        <p:cNvPr id="1" name=""/>
        <p:cNvGrpSpPr/>
        <p:nvPr/>
      </p:nvGrpSpPr>
      <p:grpSpPr>
        <a:xfrm>
          <a:off x="0" y="0"/>
          <a:ext cx="0" cy="0"/>
          <a:chOff x="0" y="0"/>
          <a:chExt cx="0" cy="0"/>
        </a:xfrm>
      </p:grpSpPr>
      <p:sp>
        <p:nvSpPr>
          <p:cNvPr id="11" name="Date">
            <a:extLst>
              <a:ext uri="{FF2B5EF4-FFF2-40B4-BE49-F238E27FC236}">
                <a16:creationId xmlns:a16="http://schemas.microsoft.com/office/drawing/2014/main" id="{F330C439-AFA6-B840-9D2A-258668D35CA5}"/>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4/22/2024</a:t>
            </a:fld>
            <a:endParaRPr lang="en-US"/>
          </a:p>
        </p:txBody>
      </p:sp>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393250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Md" pitchFamily="50" charset="0"/>
              </a:defRPr>
            </a:lvl1pPr>
          </a:lstStyle>
          <a:p>
            <a:r>
              <a:rPr lang="en-US" spc="0">
                <a:latin typeface="United Sans Rg Md" pitchFamily="50" charset="0"/>
              </a:rPr>
              <a:t>123</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4/22/2024</a:t>
            </a:fld>
            <a:endParaRPr lang="en-US"/>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628902"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628900"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4/22/2024</a:t>
            </a:fld>
            <a:endParaRPr lang="en-US"/>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4/22/2024</a:t>
            </a:fld>
            <a:endParaRPr lang="en-US"/>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6" r:id="rId6"/>
    <p:sldLayoutId id="2147483723" r:id="rId7"/>
    <p:sldLayoutId id="2147483724"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647199" y="2431470"/>
            <a:ext cx="7449301" cy="2437590"/>
          </a:xfrm>
        </p:spPr>
        <p:txBody>
          <a:bodyPr/>
          <a:lstStyle/>
          <a:p>
            <a:r>
              <a:rPr lang="en-US" sz="4400">
                <a:latin typeface="Arial Narrow" panose="020B0604020202020204" pitchFamily="34" charset="0"/>
                <a:cs typeface="Arial Narrow" panose="020B0604020202020204" pitchFamily="34" charset="0"/>
              </a:rPr>
              <a:t>Purdue Excellence in Research Administration (PERA)</a:t>
            </a:r>
            <a:br>
              <a:rPr lang="en-US" sz="4400">
                <a:latin typeface="Arial Narrow" panose="020B0604020202020204" pitchFamily="34" charset="0"/>
                <a:cs typeface="Arial Narrow" panose="020B0604020202020204" pitchFamily="34" charset="0"/>
              </a:rPr>
            </a:br>
            <a:endParaRPr lang="en-US" sz="4400">
              <a:latin typeface="Arial Narrow" panose="020B0604020202020204" pitchFamily="34" charset="0"/>
              <a:cs typeface="Arial Narrow" panose="020B0604020202020204" pitchFamily="34" charset="0"/>
            </a:endParaRPr>
          </a:p>
        </p:txBody>
      </p:sp>
      <p:sp>
        <p:nvSpPr>
          <p:cNvPr id="3" name="Subtitle">
            <a:extLst>
              <a:ext uri="{FF2B5EF4-FFF2-40B4-BE49-F238E27FC236}">
                <a16:creationId xmlns:a16="http://schemas.microsoft.com/office/drawing/2014/main" id="{25E23969-B503-C04E-9B40-020A6AB945EA}"/>
              </a:ext>
            </a:extLst>
          </p:cNvPr>
          <p:cNvSpPr>
            <a:spLocks noGrp="1"/>
          </p:cNvSpPr>
          <p:nvPr>
            <p:ph type="subTitle" idx="1"/>
          </p:nvPr>
        </p:nvSpPr>
        <p:spPr>
          <a:xfrm>
            <a:off x="2695198" y="5070009"/>
            <a:ext cx="6801603" cy="338554"/>
          </a:xfrm>
        </p:spPr>
        <p:txBody>
          <a:bodyPr/>
          <a:lstStyle/>
          <a:p>
            <a:r>
              <a:rPr lang="en-US" dirty="0">
                <a:latin typeface="Arial" panose="020B0604020202020204" pitchFamily="34" charset="0"/>
                <a:cs typeface="Arial" panose="020B0604020202020204" pitchFamily="34" charset="0"/>
              </a:rPr>
              <a:t>2023-2024</a:t>
            </a:r>
          </a:p>
        </p:txBody>
      </p:sp>
      <p:sp>
        <p:nvSpPr>
          <p:cNvPr id="4" name="Date">
            <a:extLst>
              <a:ext uri="{FF2B5EF4-FFF2-40B4-BE49-F238E27FC236}">
                <a16:creationId xmlns:a16="http://schemas.microsoft.com/office/drawing/2014/main" id="{7488F1B0-19AE-FE4B-A8CD-0F44AB281CC5}"/>
              </a:ext>
            </a:extLst>
          </p:cNvPr>
          <p:cNvSpPr>
            <a:spLocks noGrp="1"/>
          </p:cNvSpPr>
          <p:nvPr>
            <p:ph type="dt" sz="half" idx="10"/>
          </p:nvPr>
        </p:nvSpPr>
        <p:spPr/>
        <p:txBody>
          <a:bodyPr/>
          <a:lstStyle/>
          <a:p>
            <a:fld id="{D47A9A36-4EB0-BF46-AE48-7CDA251B954B}" type="datetime1">
              <a:rPr lang="en-US" smtClean="0"/>
              <a:pPr/>
              <a:t>4/22/2024</a:t>
            </a:fld>
            <a:endParaRPr lang="en-US"/>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a:p>
        </p:txBody>
      </p:sp>
      <p:pic>
        <p:nvPicPr>
          <p:cNvPr id="8" name="Picture 7">
            <a:extLst>
              <a:ext uri="{FF2B5EF4-FFF2-40B4-BE49-F238E27FC236}">
                <a16:creationId xmlns:a16="http://schemas.microsoft.com/office/drawing/2014/main" id="{EA01F0ED-DC49-B55B-562D-18E59A4BF82A}"/>
              </a:ext>
            </a:extLst>
          </p:cNvPr>
          <p:cNvPicPr>
            <a:picLocks noChangeAspect="1"/>
          </p:cNvPicPr>
          <p:nvPr/>
        </p:nvPicPr>
        <p:blipFill>
          <a:blip r:embed="rId2"/>
          <a:srcRect/>
          <a:stretch/>
        </p:blipFill>
        <p:spPr>
          <a:xfrm>
            <a:off x="1717298" y="5990598"/>
            <a:ext cx="4330700" cy="460284"/>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E921D2A3-4485-428B-D54D-92FF5E624CF7}"/>
              </a:ext>
            </a:extLst>
          </p:cNvPr>
          <p:cNvPicPr>
            <a:picLocks noChangeAspect="1"/>
          </p:cNvPicPr>
          <p:nvPr/>
        </p:nvPicPr>
        <p:blipFill>
          <a:blip r:embed="rId3"/>
          <a:stretch>
            <a:fillRect/>
          </a:stretch>
        </p:blipFill>
        <p:spPr>
          <a:xfrm>
            <a:off x="4541165" y="696542"/>
            <a:ext cx="2750859" cy="1379039"/>
          </a:xfrm>
          <a:prstGeom prst="rect">
            <a:avLst/>
          </a:prstGeom>
        </p:spPr>
      </p:pic>
    </p:spTree>
    <p:extLst>
      <p:ext uri="{BB962C8B-B14F-4D97-AF65-F5344CB8AC3E}">
        <p14:creationId xmlns:p14="http://schemas.microsoft.com/office/powerpoint/2010/main" val="2708108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BD142-277D-4925-8F2A-C2A9259A8B2C}"/>
              </a:ext>
            </a:extLst>
          </p:cNvPr>
          <p:cNvSpPr>
            <a:spLocks noGrp="1"/>
          </p:cNvSpPr>
          <p:nvPr>
            <p:ph type="ctrTitle"/>
          </p:nvPr>
        </p:nvSpPr>
        <p:spPr/>
        <p:txBody>
          <a:bodyPr/>
          <a:lstStyle/>
          <a:p>
            <a:r>
              <a:rPr lang="en-US">
                <a:latin typeface="Arial Narrow" panose="020B0606020202030204" pitchFamily="34" charset="0"/>
              </a:rPr>
              <a:t>PERA Project Organizational Chart</a:t>
            </a:r>
          </a:p>
        </p:txBody>
      </p:sp>
      <p:sp>
        <p:nvSpPr>
          <p:cNvPr id="5" name="Date Placeholder 4">
            <a:extLst>
              <a:ext uri="{FF2B5EF4-FFF2-40B4-BE49-F238E27FC236}">
                <a16:creationId xmlns:a16="http://schemas.microsoft.com/office/drawing/2014/main" id="{51D21677-9D48-4656-B14F-27675CC32EA0}"/>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F0962B7-1A68-4E2C-9D93-94D3B7CD622E}"/>
              </a:ext>
            </a:extLst>
          </p:cNvPr>
          <p:cNvSpPr>
            <a:spLocks noGrp="1"/>
          </p:cNvSpPr>
          <p:nvPr>
            <p:ph type="sldNum" sz="quarter" idx="12"/>
          </p:nvPr>
        </p:nvSpPr>
        <p:spPr/>
        <p:txBody>
          <a:bodyPr/>
          <a:lstStyle/>
          <a:p>
            <a:fld id="{8A7A6979-0714-4377-B894-6BE4C2D6E202}" type="slidenum">
              <a:rPr lang="en-US" smtClean="0"/>
              <a:pPr/>
              <a:t>10</a:t>
            </a:fld>
            <a:endParaRPr lang="en-US"/>
          </a:p>
        </p:txBody>
      </p:sp>
      <p:sp>
        <p:nvSpPr>
          <p:cNvPr id="7" name="Rectangle 6">
            <a:extLst>
              <a:ext uri="{FF2B5EF4-FFF2-40B4-BE49-F238E27FC236}">
                <a16:creationId xmlns:a16="http://schemas.microsoft.com/office/drawing/2014/main" id="{3768A853-2535-4A28-B41F-D2FCD5B993FA}"/>
              </a:ext>
            </a:extLst>
          </p:cNvPr>
          <p:cNvSpPr/>
          <p:nvPr/>
        </p:nvSpPr>
        <p:spPr>
          <a:xfrm>
            <a:off x="4611665" y="1244206"/>
            <a:ext cx="2968669" cy="512448"/>
          </a:xfrm>
          <a:prstGeom prst="rect">
            <a:avLst/>
          </a:prstGeom>
          <a:solidFill>
            <a:schemeClr val="accent6">
              <a:lumMod val="20000"/>
              <a:lumOff val="8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bg1"/>
                </a:solidFill>
                <a:cs typeface="Arial" panose="020B0604020202020204" pitchFamily="34" charset="0"/>
              </a:rPr>
              <a:t>Executive Sponsors</a:t>
            </a:r>
          </a:p>
        </p:txBody>
      </p:sp>
      <p:sp>
        <p:nvSpPr>
          <p:cNvPr id="8" name="Rectangle 7">
            <a:extLst>
              <a:ext uri="{FF2B5EF4-FFF2-40B4-BE49-F238E27FC236}">
                <a16:creationId xmlns:a16="http://schemas.microsoft.com/office/drawing/2014/main" id="{CAE14461-56DB-4EE2-AC0C-26C3ADC2A3FE}"/>
              </a:ext>
            </a:extLst>
          </p:cNvPr>
          <p:cNvSpPr/>
          <p:nvPr/>
        </p:nvSpPr>
        <p:spPr>
          <a:xfrm>
            <a:off x="3007292" y="1958468"/>
            <a:ext cx="2843408" cy="951979"/>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cs typeface="Arial" panose="020B0604020202020204" pitchFamily="34" charset="0"/>
              </a:rPr>
              <a:t>Executive Steering Committee</a:t>
            </a:r>
          </a:p>
        </p:txBody>
      </p:sp>
      <p:sp>
        <p:nvSpPr>
          <p:cNvPr id="9" name="Rectangle 8">
            <a:extLst>
              <a:ext uri="{FF2B5EF4-FFF2-40B4-BE49-F238E27FC236}">
                <a16:creationId xmlns:a16="http://schemas.microsoft.com/office/drawing/2014/main" id="{144FD82E-77C7-4E5F-99D3-75E68427DC0E}"/>
              </a:ext>
            </a:extLst>
          </p:cNvPr>
          <p:cNvSpPr/>
          <p:nvPr/>
        </p:nvSpPr>
        <p:spPr>
          <a:xfrm>
            <a:off x="6341300" y="1974310"/>
            <a:ext cx="2843408" cy="951979"/>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cs typeface="Arial" panose="020B0604020202020204" pitchFamily="34" charset="0"/>
              </a:rPr>
              <a:t>Project Sponsors &amp; Module Owners </a:t>
            </a:r>
          </a:p>
        </p:txBody>
      </p:sp>
      <p:sp>
        <p:nvSpPr>
          <p:cNvPr id="10" name="Rectangle 9">
            <a:extLst>
              <a:ext uri="{FF2B5EF4-FFF2-40B4-BE49-F238E27FC236}">
                <a16:creationId xmlns:a16="http://schemas.microsoft.com/office/drawing/2014/main" id="{F40BA122-CBCF-4D50-A094-ADC3274C979D}"/>
              </a:ext>
            </a:extLst>
          </p:cNvPr>
          <p:cNvSpPr/>
          <p:nvPr/>
        </p:nvSpPr>
        <p:spPr>
          <a:xfrm>
            <a:off x="4428996" y="3257476"/>
            <a:ext cx="3334011" cy="512448"/>
          </a:xfrm>
          <a:prstGeom prst="rect">
            <a:avLst/>
          </a:prstGeom>
          <a:solidFill>
            <a:schemeClr val="accent6">
              <a:lumMod val="20000"/>
              <a:lumOff val="8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bg1"/>
                </a:solidFill>
                <a:cs typeface="Arial" panose="020B0604020202020204" pitchFamily="34" charset="0"/>
              </a:rPr>
              <a:t>Project Director &amp; Managers</a:t>
            </a:r>
          </a:p>
        </p:txBody>
      </p:sp>
      <p:sp>
        <p:nvSpPr>
          <p:cNvPr id="11" name="Rectangle 10">
            <a:extLst>
              <a:ext uri="{FF2B5EF4-FFF2-40B4-BE49-F238E27FC236}">
                <a16:creationId xmlns:a16="http://schemas.microsoft.com/office/drawing/2014/main" id="{57329871-6769-4E24-B572-A3C111ADC7A5}"/>
              </a:ext>
            </a:extLst>
          </p:cNvPr>
          <p:cNvSpPr/>
          <p:nvPr/>
        </p:nvSpPr>
        <p:spPr>
          <a:xfrm>
            <a:off x="6341303" y="4118075"/>
            <a:ext cx="2843408" cy="951979"/>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cs typeface="Arial" panose="020B0604020202020204" pitchFamily="34" charset="0"/>
              </a:rPr>
              <a:t>Technical Leads and Support Teams</a:t>
            </a:r>
          </a:p>
        </p:txBody>
      </p:sp>
      <p:sp>
        <p:nvSpPr>
          <p:cNvPr id="12" name="Rectangle 11">
            <a:extLst>
              <a:ext uri="{FF2B5EF4-FFF2-40B4-BE49-F238E27FC236}">
                <a16:creationId xmlns:a16="http://schemas.microsoft.com/office/drawing/2014/main" id="{426B18A9-7EF7-4C98-AD08-966416FE54F1}"/>
              </a:ext>
            </a:extLst>
          </p:cNvPr>
          <p:cNvSpPr/>
          <p:nvPr/>
        </p:nvSpPr>
        <p:spPr>
          <a:xfrm>
            <a:off x="3007292" y="4118075"/>
            <a:ext cx="2843408" cy="951979"/>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cs typeface="Arial" panose="020B0604020202020204" pitchFamily="34" charset="0"/>
              </a:rPr>
              <a:t>Functional Leads and Support Teams</a:t>
            </a:r>
          </a:p>
        </p:txBody>
      </p:sp>
      <p:sp>
        <p:nvSpPr>
          <p:cNvPr id="15" name="Oval 14">
            <a:extLst>
              <a:ext uri="{FF2B5EF4-FFF2-40B4-BE49-F238E27FC236}">
                <a16:creationId xmlns:a16="http://schemas.microsoft.com/office/drawing/2014/main" id="{705FBBC0-5DCC-4639-998A-7289CCE4E333}"/>
              </a:ext>
            </a:extLst>
          </p:cNvPr>
          <p:cNvSpPr/>
          <p:nvPr/>
        </p:nvSpPr>
        <p:spPr>
          <a:xfrm>
            <a:off x="9670093" y="3257476"/>
            <a:ext cx="1916482" cy="1812578"/>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cs typeface="Arial" panose="020B0604020202020204" pitchFamily="34" charset="0"/>
              </a:rPr>
              <a:t>PERA User Group Members</a:t>
            </a:r>
          </a:p>
        </p:txBody>
      </p:sp>
      <p:pic>
        <p:nvPicPr>
          <p:cNvPr id="13" name="Picture 12">
            <a:extLst>
              <a:ext uri="{FF2B5EF4-FFF2-40B4-BE49-F238E27FC236}">
                <a16:creationId xmlns:a16="http://schemas.microsoft.com/office/drawing/2014/main" id="{E2D665E7-5299-6482-5922-7240CD335451}"/>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E3E69921-47B3-BE6C-E0E2-99DBCF07916B}"/>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41220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F38B-19CB-4B1D-93E4-4096106012F9}"/>
              </a:ext>
            </a:extLst>
          </p:cNvPr>
          <p:cNvSpPr>
            <a:spLocks noGrp="1"/>
          </p:cNvSpPr>
          <p:nvPr>
            <p:ph type="ctrTitle"/>
          </p:nvPr>
        </p:nvSpPr>
        <p:spPr/>
        <p:txBody>
          <a:bodyPr/>
          <a:lstStyle/>
          <a:p>
            <a:r>
              <a:rPr lang="en-US">
                <a:latin typeface="Arial Narrow" panose="020B0606020202030204" pitchFamily="34" charset="0"/>
              </a:rPr>
              <a:t>PERA Project Structure: High-level summary</a:t>
            </a:r>
          </a:p>
        </p:txBody>
      </p:sp>
      <p:sp>
        <p:nvSpPr>
          <p:cNvPr id="5" name="Date Placeholder 4">
            <a:extLst>
              <a:ext uri="{FF2B5EF4-FFF2-40B4-BE49-F238E27FC236}">
                <a16:creationId xmlns:a16="http://schemas.microsoft.com/office/drawing/2014/main" id="{34940F3B-0360-4A1B-8613-A4EC57A50EDE}"/>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A795BDFB-25ED-4292-8DDB-999FA6EF16B2}"/>
              </a:ext>
            </a:extLst>
          </p:cNvPr>
          <p:cNvSpPr>
            <a:spLocks noGrp="1"/>
          </p:cNvSpPr>
          <p:nvPr>
            <p:ph type="sldNum" sz="quarter" idx="12"/>
          </p:nvPr>
        </p:nvSpPr>
        <p:spPr/>
        <p:txBody>
          <a:bodyPr/>
          <a:lstStyle/>
          <a:p>
            <a:fld id="{8A7A6979-0714-4377-B894-6BE4C2D6E202}" type="slidenum">
              <a:rPr lang="en-US" smtClean="0"/>
              <a:pPr/>
              <a:t>11</a:t>
            </a:fld>
            <a:endParaRPr lang="en-US"/>
          </a:p>
        </p:txBody>
      </p:sp>
      <p:sp>
        <p:nvSpPr>
          <p:cNvPr id="7" name="Arrow: Pentagon 6">
            <a:extLst>
              <a:ext uri="{FF2B5EF4-FFF2-40B4-BE49-F238E27FC236}">
                <a16:creationId xmlns:a16="http://schemas.microsoft.com/office/drawing/2014/main" id="{4F32DF36-0756-4D51-BB3C-AAF1852E7A18}"/>
              </a:ext>
            </a:extLst>
          </p:cNvPr>
          <p:cNvSpPr/>
          <p:nvPr/>
        </p:nvSpPr>
        <p:spPr>
          <a:xfrm>
            <a:off x="1283613" y="1351314"/>
            <a:ext cx="4144163" cy="654342"/>
          </a:xfrm>
          <a:prstGeom prst="homePlat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accent4"/>
                </a:solidFill>
                <a:cs typeface="Arial" panose="020B0604020202020204" pitchFamily="34" charset="0"/>
              </a:rPr>
              <a:t>Executive Leadership Committee (ELC)</a:t>
            </a:r>
          </a:p>
        </p:txBody>
      </p:sp>
      <p:sp>
        <p:nvSpPr>
          <p:cNvPr id="8" name="Arrow: Pentagon 7">
            <a:extLst>
              <a:ext uri="{FF2B5EF4-FFF2-40B4-BE49-F238E27FC236}">
                <a16:creationId xmlns:a16="http://schemas.microsoft.com/office/drawing/2014/main" id="{866D62CB-F8B5-40E4-93DB-E003C357FB45}"/>
              </a:ext>
            </a:extLst>
          </p:cNvPr>
          <p:cNvSpPr/>
          <p:nvPr/>
        </p:nvSpPr>
        <p:spPr>
          <a:xfrm>
            <a:off x="1283614" y="2200355"/>
            <a:ext cx="4144162" cy="654342"/>
          </a:xfrm>
          <a:prstGeom prst="homePlat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accent4"/>
                </a:solidFill>
                <a:cs typeface="Arial" panose="020B0604020202020204" pitchFamily="34" charset="0"/>
              </a:rPr>
              <a:t>Executive Steering Committee (ESC)</a:t>
            </a:r>
          </a:p>
        </p:txBody>
      </p:sp>
      <p:sp>
        <p:nvSpPr>
          <p:cNvPr id="9" name="Arrow: Pentagon 8">
            <a:extLst>
              <a:ext uri="{FF2B5EF4-FFF2-40B4-BE49-F238E27FC236}">
                <a16:creationId xmlns:a16="http://schemas.microsoft.com/office/drawing/2014/main" id="{03C1CCC4-6376-4F8B-90D6-17101EC43C7E}"/>
              </a:ext>
            </a:extLst>
          </p:cNvPr>
          <p:cNvSpPr/>
          <p:nvPr/>
        </p:nvSpPr>
        <p:spPr>
          <a:xfrm>
            <a:off x="1283614" y="3049396"/>
            <a:ext cx="4144162" cy="654342"/>
          </a:xfrm>
          <a:prstGeom prst="homePlate">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accent4"/>
                </a:solidFill>
                <a:cs typeface="Arial" panose="020B0604020202020204" pitchFamily="34" charset="0"/>
              </a:rPr>
              <a:t>Project Sponsors &amp; Module Owners</a:t>
            </a:r>
          </a:p>
        </p:txBody>
      </p:sp>
      <p:sp>
        <p:nvSpPr>
          <p:cNvPr id="10" name="Arrow: Pentagon 9">
            <a:extLst>
              <a:ext uri="{FF2B5EF4-FFF2-40B4-BE49-F238E27FC236}">
                <a16:creationId xmlns:a16="http://schemas.microsoft.com/office/drawing/2014/main" id="{442B8FEA-6905-43F4-BAD2-7C3F98BEF3AF}"/>
              </a:ext>
            </a:extLst>
          </p:cNvPr>
          <p:cNvSpPr/>
          <p:nvPr/>
        </p:nvSpPr>
        <p:spPr>
          <a:xfrm>
            <a:off x="1283614" y="3898437"/>
            <a:ext cx="4144162" cy="654342"/>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accent4"/>
                </a:solidFill>
                <a:cs typeface="Arial" panose="020B0604020202020204" pitchFamily="34" charset="0"/>
              </a:rPr>
              <a:t>Functional &amp; Technical Leads and Support Teams</a:t>
            </a:r>
          </a:p>
        </p:txBody>
      </p:sp>
      <p:sp>
        <p:nvSpPr>
          <p:cNvPr id="13" name="Arrow: Chevron 12">
            <a:extLst>
              <a:ext uri="{FF2B5EF4-FFF2-40B4-BE49-F238E27FC236}">
                <a16:creationId xmlns:a16="http://schemas.microsoft.com/office/drawing/2014/main" id="{EB86901A-3AF9-450B-83A3-72DA62D3D183}"/>
              </a:ext>
            </a:extLst>
          </p:cNvPr>
          <p:cNvSpPr/>
          <p:nvPr/>
        </p:nvSpPr>
        <p:spPr>
          <a:xfrm>
            <a:off x="5218051" y="1367989"/>
            <a:ext cx="6132352" cy="654342"/>
          </a:xfrm>
          <a:prstGeom prst="chevro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i="1">
                <a:solidFill>
                  <a:schemeClr val="accent4"/>
                </a:solidFill>
                <a:cs typeface="Arial" panose="020B0604020202020204" pitchFamily="34" charset="0"/>
              </a:rPr>
              <a:t>Informed </a:t>
            </a:r>
            <a:r>
              <a:rPr lang="en-US" sz="1400" b="1">
                <a:solidFill>
                  <a:schemeClr val="accent4"/>
                </a:solidFill>
                <a:cs typeface="Arial" panose="020B0604020202020204" pitchFamily="34" charset="0"/>
              </a:rPr>
              <a:t>monthly on project status</a:t>
            </a:r>
          </a:p>
          <a:p>
            <a:pPr marL="285750" indent="-285750">
              <a:buFont typeface="Arial" panose="020B0604020202020204" pitchFamily="34" charset="0"/>
              <a:buChar char="•"/>
            </a:pPr>
            <a:r>
              <a:rPr lang="en-US" sz="1400" b="1">
                <a:solidFill>
                  <a:schemeClr val="accent4"/>
                </a:solidFill>
                <a:cs typeface="Arial" panose="020B0604020202020204" pitchFamily="34" charset="0"/>
              </a:rPr>
              <a:t>Sets strategic direction and champion buy-in</a:t>
            </a:r>
          </a:p>
        </p:txBody>
      </p:sp>
      <p:sp>
        <p:nvSpPr>
          <p:cNvPr id="14" name="Arrow: Chevron 13">
            <a:extLst>
              <a:ext uri="{FF2B5EF4-FFF2-40B4-BE49-F238E27FC236}">
                <a16:creationId xmlns:a16="http://schemas.microsoft.com/office/drawing/2014/main" id="{8E482B04-5512-4D3D-998B-462549E575CA}"/>
              </a:ext>
            </a:extLst>
          </p:cNvPr>
          <p:cNvSpPr/>
          <p:nvPr/>
        </p:nvSpPr>
        <p:spPr>
          <a:xfrm>
            <a:off x="5218050" y="2216972"/>
            <a:ext cx="6132353" cy="654342"/>
          </a:xfrm>
          <a:prstGeom prst="chevr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i="1">
                <a:solidFill>
                  <a:schemeClr val="accent4"/>
                </a:solidFill>
                <a:cs typeface="Arial" panose="020B0604020202020204" pitchFamily="34" charset="0"/>
              </a:rPr>
              <a:t>Consulted </a:t>
            </a:r>
            <a:r>
              <a:rPr lang="en-US" sz="1400" b="1">
                <a:solidFill>
                  <a:schemeClr val="accent4"/>
                </a:solidFill>
                <a:cs typeface="Arial" panose="020B0604020202020204" pitchFamily="34" charset="0"/>
              </a:rPr>
              <a:t>quarterly on project status</a:t>
            </a:r>
          </a:p>
          <a:p>
            <a:pPr marL="285750" indent="-285750">
              <a:buFont typeface="Arial" panose="020B0604020202020204" pitchFamily="34" charset="0"/>
              <a:buChar char="•"/>
            </a:pPr>
            <a:r>
              <a:rPr lang="en-US" sz="1400" b="1">
                <a:solidFill>
                  <a:schemeClr val="accent4"/>
                </a:solidFill>
                <a:cs typeface="Arial" panose="020B0604020202020204" pitchFamily="34" charset="0"/>
              </a:rPr>
              <a:t>Helps address strategic issues that span the organization and issues escalated by project team</a:t>
            </a:r>
          </a:p>
        </p:txBody>
      </p:sp>
      <p:sp>
        <p:nvSpPr>
          <p:cNvPr id="15" name="Arrow: Chevron 14">
            <a:extLst>
              <a:ext uri="{FF2B5EF4-FFF2-40B4-BE49-F238E27FC236}">
                <a16:creationId xmlns:a16="http://schemas.microsoft.com/office/drawing/2014/main" id="{CB2BE3F1-F6B8-45A9-B92D-D863E37CC4C5}"/>
              </a:ext>
            </a:extLst>
          </p:cNvPr>
          <p:cNvSpPr/>
          <p:nvPr/>
        </p:nvSpPr>
        <p:spPr>
          <a:xfrm>
            <a:off x="5218051" y="3056684"/>
            <a:ext cx="6132352" cy="654342"/>
          </a:xfrm>
          <a:prstGeom prst="chevron">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i="1">
                <a:solidFill>
                  <a:schemeClr val="accent4"/>
                </a:solidFill>
                <a:cs typeface="Arial" panose="020B0604020202020204" pitchFamily="34" charset="0"/>
              </a:rPr>
              <a:t>Accountable</a:t>
            </a:r>
            <a:r>
              <a:rPr lang="en-US" sz="1400" b="1">
                <a:solidFill>
                  <a:schemeClr val="accent4"/>
                </a:solidFill>
                <a:cs typeface="Arial" panose="020B0604020202020204" pitchFamily="34" charset="0"/>
              </a:rPr>
              <a:t> for progress – weekly status updates</a:t>
            </a:r>
          </a:p>
          <a:p>
            <a:pPr marL="285750" indent="-285750">
              <a:buFont typeface="Arial" panose="020B0604020202020204" pitchFamily="34" charset="0"/>
              <a:buChar char="•"/>
            </a:pPr>
            <a:r>
              <a:rPr lang="en-US" sz="1400" b="1">
                <a:solidFill>
                  <a:schemeClr val="accent4"/>
                </a:solidFill>
                <a:cs typeface="Arial" panose="020B0604020202020204" pitchFamily="34" charset="0"/>
              </a:rPr>
              <a:t>Provides overall leadership for project functional outcomes  </a:t>
            </a:r>
          </a:p>
        </p:txBody>
      </p:sp>
      <p:sp>
        <p:nvSpPr>
          <p:cNvPr id="16" name="Arrow: Chevron 15">
            <a:extLst>
              <a:ext uri="{FF2B5EF4-FFF2-40B4-BE49-F238E27FC236}">
                <a16:creationId xmlns:a16="http://schemas.microsoft.com/office/drawing/2014/main" id="{5BEDED76-CC36-47A6-B422-2F6C97344A36}"/>
              </a:ext>
            </a:extLst>
          </p:cNvPr>
          <p:cNvSpPr/>
          <p:nvPr/>
        </p:nvSpPr>
        <p:spPr>
          <a:xfrm>
            <a:off x="5218051" y="3892028"/>
            <a:ext cx="6132352" cy="654342"/>
          </a:xfrm>
          <a:prstGeom prst="chevr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i="1">
                <a:solidFill>
                  <a:schemeClr val="accent4"/>
                </a:solidFill>
                <a:cs typeface="Arial" panose="020B0604020202020204" pitchFamily="34" charset="0"/>
              </a:rPr>
              <a:t>Responsible</a:t>
            </a:r>
            <a:r>
              <a:rPr lang="en-US" sz="1400" b="1">
                <a:solidFill>
                  <a:schemeClr val="accent4"/>
                </a:solidFill>
                <a:cs typeface="Arial" panose="020B0604020202020204" pitchFamily="34" charset="0"/>
              </a:rPr>
              <a:t> for ensuring project meets functional &amp; technical business needs</a:t>
            </a:r>
          </a:p>
        </p:txBody>
      </p:sp>
      <p:pic>
        <p:nvPicPr>
          <p:cNvPr id="11" name="Picture 10">
            <a:extLst>
              <a:ext uri="{FF2B5EF4-FFF2-40B4-BE49-F238E27FC236}">
                <a16:creationId xmlns:a16="http://schemas.microsoft.com/office/drawing/2014/main" id="{FD50AC2C-64C2-CBF3-3147-B133F640A593}"/>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18" name="Picture 17" descr="A black and white sign with white text&#10;&#10;Description automatically generated">
            <a:extLst>
              <a:ext uri="{FF2B5EF4-FFF2-40B4-BE49-F238E27FC236}">
                <a16:creationId xmlns:a16="http://schemas.microsoft.com/office/drawing/2014/main" id="{2C3307B3-D810-7592-18F2-F99F7E165377}"/>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2994967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a:xfrm>
            <a:off x="1834544" y="427603"/>
            <a:ext cx="9949362" cy="941796"/>
          </a:xfrm>
        </p:spPr>
        <p:txBody>
          <a:bodyPr/>
          <a:lstStyle/>
          <a:p>
            <a:r>
              <a:rPr lang="en-US" sz="3200">
                <a:latin typeface="Arial Narrow" panose="020B0606020202030204" pitchFamily="34" charset="0"/>
              </a:rPr>
              <a:t>Project Governance – Executive Leadership Committee (ELC)</a:t>
            </a:r>
            <a:br>
              <a:rPr lang="en-US">
                <a:latin typeface="Arial Narrow" panose="020B0606020202030204" pitchFamily="34" charset="0"/>
              </a:rPr>
            </a:br>
            <a:endParaRPr lang="en-US">
              <a:latin typeface="Arial Narrow" panose="020B0606020202030204" pitchFamily="34" charset="0"/>
            </a:endParaRPr>
          </a:p>
        </p:txBody>
      </p:sp>
      <p:sp>
        <p:nvSpPr>
          <p:cNvPr id="4" name="Text Placeholder 3">
            <a:extLst>
              <a:ext uri="{FF2B5EF4-FFF2-40B4-BE49-F238E27FC236}">
                <a16:creationId xmlns:a16="http://schemas.microsoft.com/office/drawing/2014/main" id="{C3D833B0-31E7-4DE1-D242-088692E23A00}"/>
              </a:ext>
            </a:extLst>
          </p:cNvPr>
          <p:cNvSpPr>
            <a:spLocks noGrp="1"/>
          </p:cNvSpPr>
          <p:nvPr>
            <p:ph type="body" sz="quarter" idx="14"/>
          </p:nvPr>
        </p:nvSpPr>
        <p:spPr>
          <a:xfrm>
            <a:off x="1834544" y="2296771"/>
            <a:ext cx="8950365" cy="3411537"/>
          </a:xfrm>
        </p:spPr>
        <p:txBody>
          <a:bodyPr>
            <a:normAutofit/>
          </a:bodyPr>
          <a:lstStyle/>
          <a:p>
            <a:pPr marL="0" indent="0">
              <a:buNone/>
            </a:pPr>
            <a:r>
              <a:rPr lang="en-US" sz="1500" b="1">
                <a:latin typeface="+mn-lt"/>
                <a:cs typeface="Arial" panose="020B0604020202020204" pitchFamily="34" charset="0"/>
              </a:rPr>
              <a:t>Responsibilities:</a:t>
            </a:r>
          </a:p>
          <a:p>
            <a:pPr>
              <a:buFont typeface="Arial" panose="020B0604020202020204" pitchFamily="34" charset="0"/>
              <a:buChar char="•"/>
            </a:pPr>
            <a:r>
              <a:rPr lang="en-US" sz="1500">
                <a:latin typeface="+mn-lt"/>
                <a:cs typeface="Arial" panose="020B0604020202020204" pitchFamily="34" charset="0"/>
              </a:rPr>
              <a:t>Champion the project at the senior executive level to secure institutional buy-in</a:t>
            </a:r>
          </a:p>
          <a:p>
            <a:pPr>
              <a:buFont typeface="Arial" panose="020B0604020202020204" pitchFamily="34" charset="0"/>
              <a:buChar char="•"/>
            </a:pPr>
            <a:r>
              <a:rPr lang="en-US" sz="1500">
                <a:latin typeface="+mn-lt"/>
                <a:cs typeface="Arial" panose="020B0604020202020204" pitchFamily="34" charset="0"/>
              </a:rPr>
              <a:t>Negotiate a common ground on competing stakeholder interests</a:t>
            </a:r>
          </a:p>
          <a:p>
            <a:pPr>
              <a:buFont typeface="Arial" panose="020B0604020202020204" pitchFamily="34" charset="0"/>
              <a:buChar char="•"/>
            </a:pPr>
            <a:r>
              <a:rPr lang="en-US" sz="1500">
                <a:latin typeface="+mn-lt"/>
                <a:cs typeface="Arial" panose="020B0604020202020204" pitchFamily="34" charset="0"/>
              </a:rPr>
              <a:t>Responsible for confirming success of the project</a:t>
            </a:r>
          </a:p>
          <a:p>
            <a:pPr>
              <a:buFont typeface="Arial" panose="020B0604020202020204" pitchFamily="34" charset="0"/>
              <a:buChar char="•"/>
            </a:pPr>
            <a:r>
              <a:rPr lang="en-US" sz="1500">
                <a:latin typeface="+mn-lt"/>
                <a:cs typeface="Arial" panose="020B0604020202020204" pitchFamily="34" charset="0"/>
              </a:rPr>
              <a:t>Provide necessary support to Project Director and Project Managers</a:t>
            </a:r>
          </a:p>
          <a:p>
            <a:pPr>
              <a:buFont typeface="Arial" panose="020B0604020202020204" pitchFamily="34" charset="0"/>
              <a:buChar char="•"/>
            </a:pPr>
            <a:r>
              <a:rPr lang="en-US" sz="1500">
                <a:latin typeface="+mn-lt"/>
                <a:cs typeface="Arial" panose="020B0604020202020204" pitchFamily="34" charset="0"/>
              </a:rPr>
              <a:t>Balance project objectives</a:t>
            </a:r>
          </a:p>
          <a:p>
            <a:pPr>
              <a:buFont typeface="Arial" panose="020B0604020202020204" pitchFamily="34" charset="0"/>
              <a:buChar char="•"/>
            </a:pPr>
            <a:r>
              <a:rPr lang="en-US" sz="1500">
                <a:latin typeface="+mn-lt"/>
                <a:cs typeface="Arial" panose="020B0604020202020204" pitchFamily="34" charset="0"/>
              </a:rPr>
              <a:t>Provide funding for the project</a:t>
            </a:r>
          </a:p>
          <a:p>
            <a:pPr>
              <a:buFont typeface="Arial" panose="020B0604020202020204" pitchFamily="34" charset="0"/>
              <a:buChar char="•"/>
            </a:pPr>
            <a:endParaRPr lang="en-US" sz="1500">
              <a:latin typeface="+mn-lt"/>
              <a:cs typeface="Arial" panose="020B0604020202020204" pitchFamily="34" charset="0"/>
            </a:endParaRPr>
          </a:p>
          <a:p>
            <a:pPr marL="0" indent="0">
              <a:buNone/>
            </a:pPr>
            <a:r>
              <a:rPr lang="en-US" sz="1500" b="1">
                <a:latin typeface="+mn-lt"/>
                <a:cs typeface="Arial" panose="020B0604020202020204" pitchFamily="34" charset="0"/>
              </a:rPr>
              <a:t>Meeting Cadence:  </a:t>
            </a:r>
          </a:p>
          <a:p>
            <a:pPr>
              <a:buFont typeface="Arial" panose="020B0604020202020204" pitchFamily="34" charset="0"/>
              <a:buChar char="•"/>
            </a:pPr>
            <a:r>
              <a:rPr lang="en-US" sz="1500">
                <a:latin typeface="+mn-lt"/>
                <a:cs typeface="Arial" panose="020B0604020202020204" pitchFamily="34" charset="0"/>
              </a:rPr>
              <a:t>Monthly updates will be provided via email</a:t>
            </a:r>
          </a:p>
          <a:p>
            <a:pPr>
              <a:buFont typeface="Arial" panose="020B0604020202020204" pitchFamily="34" charset="0"/>
              <a:buChar char="•"/>
            </a:pPr>
            <a:r>
              <a:rPr lang="en-US" sz="1500">
                <a:latin typeface="+mn-lt"/>
                <a:cs typeface="Arial" panose="020B0604020202020204" pitchFamily="34" charset="0"/>
              </a:rPr>
              <a:t>Quarterly Meetings in conjunction with Executive Steering Committee</a:t>
            </a:r>
          </a:p>
          <a:p>
            <a:pPr>
              <a:buFont typeface="Arial" panose="020B0604020202020204" pitchFamily="34" charset="0"/>
              <a:buChar char="•"/>
            </a:pPr>
            <a:r>
              <a:rPr lang="en-US" sz="1500">
                <a:latin typeface="+mn-lt"/>
                <a:cs typeface="Arial" panose="020B0604020202020204" pitchFamily="34" charset="0"/>
              </a:rPr>
              <a:t>~1-2 hours/month</a:t>
            </a:r>
          </a:p>
          <a:p>
            <a:endParaRPr lang="en-US"/>
          </a:p>
          <a:p>
            <a:endParaRPr lang="en-US"/>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fld id="{8A7A6979-0714-4377-B894-6BE4C2D6E202}" type="slidenum">
              <a:rPr lang="en-US" smtClean="0"/>
              <a:pPr/>
              <a:t>12</a:t>
            </a:fld>
            <a:endParaRPr lang="en-US"/>
          </a:p>
        </p:txBody>
      </p:sp>
      <p:sp>
        <p:nvSpPr>
          <p:cNvPr id="7" name="Rectangle: Rounded Corners 6">
            <a:extLst>
              <a:ext uri="{FF2B5EF4-FFF2-40B4-BE49-F238E27FC236}">
                <a16:creationId xmlns:a16="http://schemas.microsoft.com/office/drawing/2014/main" id="{11F2B7FF-103E-82CB-862A-6AE599FD196C}"/>
              </a:ext>
            </a:extLst>
          </p:cNvPr>
          <p:cNvSpPr/>
          <p:nvPr/>
        </p:nvSpPr>
        <p:spPr>
          <a:xfrm>
            <a:off x="3067142" y="1299577"/>
            <a:ext cx="1781175" cy="698845"/>
          </a:xfrm>
          <a:prstGeom prst="roundRect">
            <a:avLst/>
          </a:prstGeom>
          <a:solidFill>
            <a:srgbClr val="EBD9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cs typeface="Arial" panose="020B0604020202020204" pitchFamily="34" charset="0"/>
              </a:rPr>
              <a:t>EVPR</a:t>
            </a:r>
          </a:p>
          <a:p>
            <a:pPr algn="ctr"/>
            <a:r>
              <a:rPr lang="en-US" sz="1300">
                <a:cs typeface="Arial" panose="020B0604020202020204" pitchFamily="34" charset="0"/>
              </a:rPr>
              <a:t>Karen Plaut</a:t>
            </a:r>
          </a:p>
        </p:txBody>
      </p:sp>
      <p:sp>
        <p:nvSpPr>
          <p:cNvPr id="8" name="Rectangle: Rounded Corners 7">
            <a:extLst>
              <a:ext uri="{FF2B5EF4-FFF2-40B4-BE49-F238E27FC236}">
                <a16:creationId xmlns:a16="http://schemas.microsoft.com/office/drawing/2014/main" id="{44EFFD0B-68F3-2D98-09E8-7820C9F859B8}"/>
              </a:ext>
            </a:extLst>
          </p:cNvPr>
          <p:cNvSpPr/>
          <p:nvPr/>
        </p:nvSpPr>
        <p:spPr>
          <a:xfrm>
            <a:off x="7343682" y="1299577"/>
            <a:ext cx="1781175" cy="698845"/>
          </a:xfrm>
          <a:prstGeom prst="roundRect">
            <a:avLst/>
          </a:prstGeom>
          <a:solidFill>
            <a:srgbClr val="EBD9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cs typeface="Arial" panose="020B0604020202020204" pitchFamily="34" charset="0"/>
              </a:rPr>
              <a:t>CIO/Purdue IT</a:t>
            </a:r>
          </a:p>
          <a:p>
            <a:pPr algn="ctr"/>
            <a:r>
              <a:rPr lang="en-US" sz="1300">
                <a:cs typeface="Arial" panose="020B0604020202020204" pitchFamily="34" charset="0"/>
              </a:rPr>
              <a:t>Ian Hyatt</a:t>
            </a:r>
          </a:p>
        </p:txBody>
      </p:sp>
      <p:sp>
        <p:nvSpPr>
          <p:cNvPr id="10" name="Rectangle: Rounded Corners 9">
            <a:extLst>
              <a:ext uri="{FF2B5EF4-FFF2-40B4-BE49-F238E27FC236}">
                <a16:creationId xmlns:a16="http://schemas.microsoft.com/office/drawing/2014/main" id="{29EFE8DB-B59F-9DB9-C666-84260769B9D6}"/>
              </a:ext>
            </a:extLst>
          </p:cNvPr>
          <p:cNvSpPr/>
          <p:nvPr/>
        </p:nvSpPr>
        <p:spPr>
          <a:xfrm>
            <a:off x="5205412" y="1296815"/>
            <a:ext cx="1781175" cy="698845"/>
          </a:xfrm>
          <a:prstGeom prst="roundRect">
            <a:avLst/>
          </a:prstGeom>
          <a:solidFill>
            <a:srgbClr val="EBD9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cs typeface="Arial" panose="020B0604020202020204" pitchFamily="34" charset="0"/>
              </a:rPr>
              <a:t>CFO/Treasurer </a:t>
            </a:r>
          </a:p>
          <a:p>
            <a:pPr algn="ctr"/>
            <a:r>
              <a:rPr lang="en-US" sz="1300">
                <a:cs typeface="Arial" panose="020B0604020202020204" pitchFamily="34" charset="0"/>
              </a:rPr>
              <a:t>Chris Ruhl</a:t>
            </a:r>
          </a:p>
        </p:txBody>
      </p:sp>
      <p:pic>
        <p:nvPicPr>
          <p:cNvPr id="11" name="Picture 10">
            <a:extLst>
              <a:ext uri="{FF2B5EF4-FFF2-40B4-BE49-F238E27FC236}">
                <a16:creationId xmlns:a16="http://schemas.microsoft.com/office/drawing/2014/main" id="{5C1C8CBA-7A50-D7C6-5719-7C21A6ADAC37}"/>
              </a:ext>
            </a:extLst>
          </p:cNvPr>
          <p:cNvPicPr>
            <a:picLocks noChangeAspect="1"/>
          </p:cNvPicPr>
          <p:nvPr/>
        </p:nvPicPr>
        <p:blipFill>
          <a:blip r:embed="rId2"/>
          <a:stretch>
            <a:fillRect/>
          </a:stretch>
        </p:blipFill>
        <p:spPr>
          <a:xfrm>
            <a:off x="1374328" y="5992120"/>
            <a:ext cx="4334632" cy="457240"/>
          </a:xfrm>
          <a:prstGeom prst="rect">
            <a:avLst/>
          </a:prstGeom>
        </p:spPr>
      </p:pic>
    </p:spTree>
    <p:extLst>
      <p:ext uri="{BB962C8B-B14F-4D97-AF65-F5344CB8AC3E}">
        <p14:creationId xmlns:p14="http://schemas.microsoft.com/office/powerpoint/2010/main" val="308139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a:xfrm>
            <a:off x="2107520" y="437030"/>
            <a:ext cx="7988980" cy="498598"/>
          </a:xfrm>
        </p:spPr>
        <p:txBody>
          <a:bodyPr/>
          <a:lstStyle/>
          <a:p>
            <a:r>
              <a:rPr lang="en-US">
                <a:latin typeface="Arial Narrow" panose="020B0606020202030204" pitchFamily="34" charset="0"/>
              </a:rPr>
              <a:t>Project Governance – PERA User Group</a:t>
            </a:r>
          </a:p>
        </p:txBody>
      </p:sp>
      <p:sp>
        <p:nvSpPr>
          <p:cNvPr id="4" name="Text Placeholder 3">
            <a:extLst>
              <a:ext uri="{FF2B5EF4-FFF2-40B4-BE49-F238E27FC236}">
                <a16:creationId xmlns:a16="http://schemas.microsoft.com/office/drawing/2014/main" id="{C3D833B0-31E7-4DE1-D242-088692E23A00}"/>
              </a:ext>
            </a:extLst>
          </p:cNvPr>
          <p:cNvSpPr>
            <a:spLocks noGrp="1"/>
          </p:cNvSpPr>
          <p:nvPr>
            <p:ph type="body" sz="quarter" idx="14"/>
          </p:nvPr>
        </p:nvSpPr>
        <p:spPr>
          <a:xfrm>
            <a:off x="1910045" y="1298481"/>
            <a:ext cx="8950365" cy="4515723"/>
          </a:xfrm>
        </p:spPr>
        <p:txBody>
          <a:bodyPr>
            <a:normAutofit/>
          </a:bodyPr>
          <a:lstStyle/>
          <a:p>
            <a:pPr marL="0" indent="0">
              <a:buNone/>
            </a:pPr>
            <a:r>
              <a:rPr lang="en-US">
                <a:latin typeface="+mn-lt"/>
                <a:cs typeface="Arial" panose="020B0604020202020204" pitchFamily="34" charset="0"/>
              </a:rPr>
              <a:t>Throughout the phased two-year rollout of PERA, the Office of Research seeks to establish and maintain involvement from members of the research community.</a:t>
            </a:r>
          </a:p>
          <a:p>
            <a:pPr>
              <a:buFont typeface="Arial" panose="020B0604020202020204" pitchFamily="34" charset="0"/>
              <a:buChar char="•"/>
            </a:pPr>
            <a:endParaRPr lang="en-US" sz="1500">
              <a:latin typeface="+mn-lt"/>
              <a:cs typeface="Arial" panose="020B0604020202020204" pitchFamily="34" charset="0"/>
            </a:endParaRPr>
          </a:p>
          <a:p>
            <a:pPr marL="0" indent="0">
              <a:buNone/>
            </a:pPr>
            <a:r>
              <a:rPr lang="en-US" sz="1500" b="1">
                <a:latin typeface="+mn-lt"/>
                <a:cs typeface="Arial" panose="020B0604020202020204" pitchFamily="34" charset="0"/>
              </a:rPr>
              <a:t>We will look to this group to help optimize the introduction of PERA through:</a:t>
            </a:r>
          </a:p>
          <a:p>
            <a:pPr>
              <a:buFont typeface="Arial" panose="020B0604020202020204" pitchFamily="34" charset="0"/>
              <a:buChar char="•"/>
            </a:pPr>
            <a:r>
              <a:rPr lang="en-US" sz="1500">
                <a:latin typeface="+mn-lt"/>
                <a:cs typeface="Arial" panose="020B0604020202020204" pitchFamily="34" charset="0"/>
              </a:rPr>
              <a:t>Input/feedback across various modules via participation in regular meetings</a:t>
            </a:r>
          </a:p>
          <a:p>
            <a:pPr>
              <a:buFont typeface="Arial" panose="020B0604020202020204" pitchFamily="34" charset="0"/>
              <a:buChar char="•"/>
            </a:pPr>
            <a:r>
              <a:rPr lang="en-US" sz="1500">
                <a:latin typeface="+mn-lt"/>
                <a:cs typeface="Arial" panose="020B0604020202020204" pitchFamily="34" charset="0"/>
              </a:rPr>
              <a:t>Input on creation and optimization of training for the research community</a:t>
            </a:r>
          </a:p>
          <a:p>
            <a:pPr>
              <a:buFont typeface="Arial" panose="020B0604020202020204" pitchFamily="34" charset="0"/>
              <a:buChar char="•"/>
            </a:pPr>
            <a:r>
              <a:rPr lang="en-US" sz="1500">
                <a:latin typeface="+mn-lt"/>
                <a:cs typeface="Arial" panose="020B0604020202020204" pitchFamily="34" charset="0"/>
              </a:rPr>
              <a:t>Testing of various components</a:t>
            </a:r>
          </a:p>
          <a:p>
            <a:pPr>
              <a:buFont typeface="Arial" panose="020B0604020202020204" pitchFamily="34" charset="0"/>
              <a:buChar char="•"/>
            </a:pPr>
            <a:endParaRPr lang="en-US" sz="1500">
              <a:latin typeface="+mn-lt"/>
              <a:cs typeface="Arial" panose="020B0604020202020204" pitchFamily="34" charset="0"/>
            </a:endParaRPr>
          </a:p>
          <a:p>
            <a:pPr>
              <a:buFont typeface="Arial" panose="020B0604020202020204" pitchFamily="34" charset="0"/>
              <a:buChar char="•"/>
            </a:pPr>
            <a:endParaRPr lang="en-US" sz="1500">
              <a:latin typeface="+mn-lt"/>
              <a:cs typeface="Arial" panose="020B0604020202020204" pitchFamily="34" charset="0"/>
            </a:endParaRPr>
          </a:p>
          <a:p>
            <a:pPr marL="0" indent="0">
              <a:buNone/>
            </a:pPr>
            <a:r>
              <a:rPr lang="en-US" sz="1500" b="1">
                <a:latin typeface="+mn-lt"/>
                <a:cs typeface="Arial" panose="020B0604020202020204" pitchFamily="34" charset="0"/>
              </a:rPr>
              <a:t>Meeting Cadence:  </a:t>
            </a:r>
          </a:p>
          <a:p>
            <a:pPr>
              <a:buFont typeface="Arial" panose="020B0604020202020204" pitchFamily="34" charset="0"/>
              <a:buChar char="•"/>
            </a:pPr>
            <a:r>
              <a:rPr lang="en-US" sz="1500">
                <a:latin typeface="+mn-lt"/>
                <a:cs typeface="Arial" panose="020B0604020202020204" pitchFamily="34" charset="0"/>
              </a:rPr>
              <a:t>Monthly updates are anticipated</a:t>
            </a:r>
          </a:p>
          <a:p>
            <a:pPr>
              <a:buFont typeface="Arial" panose="020B0604020202020204" pitchFamily="34" charset="0"/>
              <a:buChar char="•"/>
            </a:pPr>
            <a:r>
              <a:rPr lang="en-US" sz="1500">
                <a:latin typeface="+mn-lt"/>
                <a:cs typeface="Arial" panose="020B0604020202020204" pitchFamily="34" charset="0"/>
              </a:rPr>
              <a:t>~1-2 hours / month</a:t>
            </a:r>
          </a:p>
          <a:p>
            <a:pPr>
              <a:buFont typeface="Arial" panose="020B0604020202020204" pitchFamily="34" charset="0"/>
              <a:buChar char="•"/>
            </a:pPr>
            <a:r>
              <a:rPr lang="en-US" sz="1500">
                <a:latin typeface="+mn-lt"/>
                <a:cs typeface="Arial" panose="020B0604020202020204" pitchFamily="34" charset="0"/>
              </a:rPr>
              <a:t>Individual contributions will vary based on participant’s interests and desired participation level</a:t>
            </a:r>
          </a:p>
          <a:p>
            <a:endParaRPr lang="en-US" sz="1600"/>
          </a:p>
          <a:p>
            <a:pPr marL="0" indent="0">
              <a:buNone/>
            </a:pPr>
            <a:endParaRPr lang="en-US" sz="1600"/>
          </a:p>
          <a:p>
            <a:endParaRPr lang="en-US"/>
          </a:p>
          <a:p>
            <a:endParaRPr lang="en-US"/>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fld id="{8A7A6979-0714-4377-B894-6BE4C2D6E202}" type="slidenum">
              <a:rPr lang="en-US" smtClean="0"/>
              <a:pPr/>
              <a:t>13</a:t>
            </a:fld>
            <a:endParaRPr lang="en-US"/>
          </a:p>
        </p:txBody>
      </p:sp>
      <p:pic>
        <p:nvPicPr>
          <p:cNvPr id="8" name="Picture 7">
            <a:extLst>
              <a:ext uri="{FF2B5EF4-FFF2-40B4-BE49-F238E27FC236}">
                <a16:creationId xmlns:a16="http://schemas.microsoft.com/office/drawing/2014/main" id="{D17DABD4-B544-7121-82F2-E1166CD46FB4}"/>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F6E758E9-AE4F-D6B4-65B8-D27752976DF9}"/>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157316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a:xfrm>
            <a:off x="1930267" y="408312"/>
            <a:ext cx="9506303" cy="443198"/>
          </a:xfrm>
        </p:spPr>
        <p:txBody>
          <a:bodyPr/>
          <a:lstStyle/>
          <a:p>
            <a:r>
              <a:rPr lang="en-US" sz="3200">
                <a:latin typeface="Arial Narrow" panose="020B0606020202030204" pitchFamily="34" charset="0"/>
              </a:rPr>
              <a:t>Project Governance – Executive Steering Committee (ESC)</a:t>
            </a:r>
          </a:p>
        </p:txBody>
      </p:sp>
      <p:sp>
        <p:nvSpPr>
          <p:cNvPr id="4" name="Text Placeholder 3">
            <a:extLst>
              <a:ext uri="{FF2B5EF4-FFF2-40B4-BE49-F238E27FC236}">
                <a16:creationId xmlns:a16="http://schemas.microsoft.com/office/drawing/2014/main" id="{C3D833B0-31E7-4DE1-D242-088692E23A00}"/>
              </a:ext>
            </a:extLst>
          </p:cNvPr>
          <p:cNvSpPr>
            <a:spLocks noGrp="1"/>
          </p:cNvSpPr>
          <p:nvPr>
            <p:ph type="body" sz="quarter" idx="14"/>
          </p:nvPr>
        </p:nvSpPr>
        <p:spPr>
          <a:xfrm>
            <a:off x="1386059" y="2838523"/>
            <a:ext cx="9185946" cy="3169069"/>
          </a:xfrm>
        </p:spPr>
        <p:txBody>
          <a:bodyPr>
            <a:normAutofit fontScale="85000" lnSpcReduction="10000"/>
          </a:bodyPr>
          <a:lstStyle/>
          <a:p>
            <a:pPr marL="0" indent="0">
              <a:buNone/>
            </a:pPr>
            <a:r>
              <a:rPr lang="en-US" b="1" dirty="0">
                <a:latin typeface="+mn-lt"/>
                <a:cs typeface="Arial" panose="020B0604020202020204" pitchFamily="34" charset="0"/>
              </a:rPr>
              <a:t>Responsibilities:</a:t>
            </a:r>
          </a:p>
          <a:p>
            <a:pPr>
              <a:buFont typeface="Arial" panose="020B0604020202020204" pitchFamily="34" charset="0"/>
              <a:buChar char="•"/>
            </a:pPr>
            <a:r>
              <a:rPr lang="en-US" dirty="0">
                <a:latin typeface="+mn-lt"/>
                <a:cs typeface="Arial" panose="020B0604020202020204" pitchFamily="34" charset="0"/>
              </a:rPr>
              <a:t>Provide recommendations to Executive Sponsors, Sponsors and Project Leadership on strategic direction of the project and impacts on end users</a:t>
            </a:r>
          </a:p>
          <a:p>
            <a:pPr>
              <a:buFont typeface="Arial" panose="020B0604020202020204" pitchFamily="34" charset="0"/>
              <a:buChar char="•"/>
            </a:pPr>
            <a:r>
              <a:rPr lang="en-US" dirty="0">
                <a:latin typeface="+mn-lt"/>
                <a:cs typeface="Arial" panose="020B0604020202020204" pitchFamily="34" charset="0"/>
              </a:rPr>
              <a:t>Champion project and enable collaboration, cooperation and communication between functions to best benefit Purdue</a:t>
            </a:r>
          </a:p>
          <a:p>
            <a:pPr>
              <a:buFont typeface="Arial" panose="020B0604020202020204" pitchFamily="34" charset="0"/>
              <a:buChar char="•"/>
            </a:pPr>
            <a:r>
              <a:rPr lang="en-US" dirty="0">
                <a:latin typeface="+mn-lt"/>
                <a:cs typeface="Arial" panose="020B0604020202020204" pitchFamily="34" charset="0"/>
              </a:rPr>
              <a:t>Work to achieve end user support for detailed recommendations and deliverables, along with the project overall </a:t>
            </a:r>
          </a:p>
          <a:p>
            <a:pPr>
              <a:buFont typeface="Arial" panose="020B0604020202020204" pitchFamily="34" charset="0"/>
              <a:buChar char="•"/>
            </a:pPr>
            <a:r>
              <a:rPr lang="en-US" dirty="0">
                <a:latin typeface="+mn-lt"/>
                <a:cs typeface="Arial" panose="020B0604020202020204" pitchFamily="34" charset="0"/>
              </a:rPr>
              <a:t>Reinforce communication to respective business areas regarding transformational business processes and system capabilities</a:t>
            </a:r>
          </a:p>
          <a:p>
            <a:pPr>
              <a:buFont typeface="Arial" panose="020B0604020202020204" pitchFamily="34" charset="0"/>
              <a:buChar char="•"/>
            </a:pPr>
            <a:r>
              <a:rPr lang="en-US" dirty="0">
                <a:latin typeface="+mn-lt"/>
                <a:cs typeface="Arial" panose="020B0604020202020204" pitchFamily="34" charset="0"/>
              </a:rPr>
              <a:t>Help to address strategic issues or issues escalated by the project team or other key stakeholders</a:t>
            </a:r>
          </a:p>
          <a:p>
            <a:pPr>
              <a:buFont typeface="Arial" panose="020B0604020202020204" pitchFamily="34" charset="0"/>
              <a:buChar char="•"/>
            </a:pPr>
            <a:r>
              <a:rPr lang="en-US" dirty="0">
                <a:latin typeface="+mn-lt"/>
                <a:cs typeface="Arial" panose="020B0604020202020204" pitchFamily="34" charset="0"/>
              </a:rPr>
              <a:t>Makes decisions that could not be made at the Sponsor / Module Owner level or escalates to ELC</a:t>
            </a:r>
          </a:p>
          <a:p>
            <a:pPr>
              <a:buFont typeface="Arial" panose="020B0604020202020204" pitchFamily="34" charset="0"/>
              <a:buChar char="•"/>
            </a:pPr>
            <a:endParaRPr lang="en-US" dirty="0">
              <a:latin typeface="+mn-lt"/>
              <a:cs typeface="Arial" panose="020B0604020202020204" pitchFamily="34" charset="0"/>
            </a:endParaRPr>
          </a:p>
          <a:p>
            <a:pPr marL="0" indent="0">
              <a:buNone/>
            </a:pPr>
            <a:r>
              <a:rPr lang="en-US" b="1" dirty="0">
                <a:latin typeface="+mn-lt"/>
                <a:cs typeface="Arial" panose="020B0604020202020204" pitchFamily="34" charset="0"/>
              </a:rPr>
              <a:t>Meeting Cadence</a:t>
            </a:r>
            <a:r>
              <a:rPr lang="en-US" dirty="0">
                <a:latin typeface="+mn-lt"/>
                <a:cs typeface="Arial" panose="020B0604020202020204" pitchFamily="34" charset="0"/>
              </a:rPr>
              <a:t>: </a:t>
            </a:r>
          </a:p>
          <a:p>
            <a:pPr>
              <a:buFont typeface="Arial" panose="020B0604020202020204" pitchFamily="34" charset="0"/>
              <a:buChar char="•"/>
            </a:pPr>
            <a:r>
              <a:rPr lang="en-US" dirty="0">
                <a:latin typeface="+mn-lt"/>
                <a:cs typeface="Arial" panose="020B0604020202020204" pitchFamily="34" charset="0"/>
              </a:rPr>
              <a:t>Quarterly Meetings</a:t>
            </a:r>
          </a:p>
          <a:p>
            <a:pPr>
              <a:buFont typeface="Arial" panose="020B0604020202020204" pitchFamily="34" charset="0"/>
              <a:buChar char="•"/>
            </a:pPr>
            <a:r>
              <a:rPr lang="en-US" dirty="0">
                <a:latin typeface="+mn-lt"/>
                <a:cs typeface="Arial" panose="020B0604020202020204" pitchFamily="34" charset="0"/>
              </a:rPr>
              <a:t>~ 1-2 hours Quarterly</a:t>
            </a:r>
          </a:p>
          <a:p>
            <a:endParaRPr lang="en-US" sz="1400" dirty="0"/>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fld id="{8A7A6979-0714-4377-B894-6BE4C2D6E202}" type="slidenum">
              <a:rPr lang="en-US" smtClean="0"/>
              <a:pPr/>
              <a:t>14</a:t>
            </a:fld>
            <a:endParaRPr lang="en-US"/>
          </a:p>
        </p:txBody>
      </p:sp>
      <p:grpSp>
        <p:nvGrpSpPr>
          <p:cNvPr id="21" name="Group 20">
            <a:extLst>
              <a:ext uri="{FF2B5EF4-FFF2-40B4-BE49-F238E27FC236}">
                <a16:creationId xmlns:a16="http://schemas.microsoft.com/office/drawing/2014/main" id="{DDE08B5A-BF63-1576-2BC2-BA91628C7E7A}"/>
              </a:ext>
            </a:extLst>
          </p:cNvPr>
          <p:cNvGrpSpPr/>
          <p:nvPr/>
        </p:nvGrpSpPr>
        <p:grpSpPr>
          <a:xfrm>
            <a:off x="9915351" y="1035179"/>
            <a:ext cx="1781177" cy="1455424"/>
            <a:chOff x="9915351" y="1035179"/>
            <a:chExt cx="1781177" cy="1455424"/>
          </a:xfrm>
          <a:solidFill>
            <a:srgbClr val="EBD99F"/>
          </a:solidFill>
        </p:grpSpPr>
        <p:sp>
          <p:nvSpPr>
            <p:cNvPr id="10" name="Rectangle: Rounded Corners 9">
              <a:extLst>
                <a:ext uri="{FF2B5EF4-FFF2-40B4-BE49-F238E27FC236}">
                  <a16:creationId xmlns:a16="http://schemas.microsoft.com/office/drawing/2014/main" id="{29EFE8DB-B59F-9DB9-C666-84260769B9D6}"/>
                </a:ext>
              </a:extLst>
            </p:cNvPr>
            <p:cNvSpPr/>
            <p:nvPr/>
          </p:nvSpPr>
          <p:spPr>
            <a:xfrm>
              <a:off x="9915351" y="2055701"/>
              <a:ext cx="1781175" cy="43490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cs typeface="Arial" panose="020B0604020202020204" pitchFamily="34" charset="0"/>
                </a:rPr>
                <a:t>ADR</a:t>
              </a:r>
            </a:p>
            <a:p>
              <a:pPr algn="ctr"/>
              <a:r>
                <a:rPr lang="en-US" sz="1200" dirty="0">
                  <a:cs typeface="Arial" panose="020B0604020202020204" pitchFamily="34" charset="0"/>
                </a:rPr>
                <a:t>Val Watts</a:t>
              </a:r>
            </a:p>
          </p:txBody>
        </p:sp>
        <p:sp>
          <p:nvSpPr>
            <p:cNvPr id="24" name="Rectangle: Rounded Corners 23">
              <a:extLst>
                <a:ext uri="{FF2B5EF4-FFF2-40B4-BE49-F238E27FC236}">
                  <a16:creationId xmlns:a16="http://schemas.microsoft.com/office/drawing/2014/main" id="{043E28FD-857C-7264-C24E-B7E8E179C713}"/>
                </a:ext>
              </a:extLst>
            </p:cNvPr>
            <p:cNvSpPr/>
            <p:nvPr/>
          </p:nvSpPr>
          <p:spPr>
            <a:xfrm>
              <a:off x="9915353" y="1035179"/>
              <a:ext cx="1781175" cy="442032"/>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cs typeface="Arial" panose="020B0604020202020204" pitchFamily="34" charset="0"/>
                </a:rPr>
                <a:t>PERA User Group</a:t>
              </a:r>
            </a:p>
            <a:p>
              <a:pPr algn="ctr"/>
              <a:r>
                <a:rPr lang="en-US" sz="1200" dirty="0">
                  <a:effectLst/>
                  <a:ea typeface="Calibri" panose="020F0502020204030204" pitchFamily="34" charset="0"/>
                  <a:cs typeface="Calibri" panose="020F0502020204030204" pitchFamily="34" charset="0"/>
                </a:rPr>
                <a:t>Richard Kuhn</a:t>
              </a:r>
              <a:endParaRPr lang="en-US" sz="1200" b="1" dirty="0">
                <a:cs typeface="Arial" panose="020B0604020202020204" pitchFamily="34" charset="0"/>
              </a:endParaRPr>
            </a:p>
          </p:txBody>
        </p:sp>
      </p:grpSp>
      <p:sp>
        <p:nvSpPr>
          <p:cNvPr id="7" name="Rectangle: Rounded Corners 6">
            <a:extLst>
              <a:ext uri="{FF2B5EF4-FFF2-40B4-BE49-F238E27FC236}">
                <a16:creationId xmlns:a16="http://schemas.microsoft.com/office/drawing/2014/main" id="{11F2B7FF-103E-82CB-862A-6AE599FD196C}"/>
              </a:ext>
            </a:extLst>
          </p:cNvPr>
          <p:cNvSpPr/>
          <p:nvPr/>
        </p:nvSpPr>
        <p:spPr>
          <a:xfrm>
            <a:off x="495473" y="1050201"/>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SPS</a:t>
            </a:r>
          </a:p>
          <a:p>
            <a:pPr algn="ctr"/>
            <a:r>
              <a:rPr lang="en-US" sz="1200">
                <a:cs typeface="Arial" panose="020B0604020202020204" pitchFamily="34" charset="0"/>
              </a:rPr>
              <a:t>Ken Sandel</a:t>
            </a:r>
          </a:p>
        </p:txBody>
      </p:sp>
      <p:sp>
        <p:nvSpPr>
          <p:cNvPr id="8" name="Rectangle: Rounded Corners 7">
            <a:extLst>
              <a:ext uri="{FF2B5EF4-FFF2-40B4-BE49-F238E27FC236}">
                <a16:creationId xmlns:a16="http://schemas.microsoft.com/office/drawing/2014/main" id="{44EFFD0B-68F3-2D98-09E8-7820C9F859B8}"/>
              </a:ext>
            </a:extLst>
          </p:cNvPr>
          <p:cNvSpPr/>
          <p:nvPr/>
        </p:nvSpPr>
        <p:spPr>
          <a:xfrm>
            <a:off x="2379414" y="1555833"/>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Research Security </a:t>
            </a:r>
            <a:r>
              <a:rPr lang="en-US" sz="1200">
                <a:cs typeface="Arial" panose="020B0604020202020204" pitchFamily="34" charset="0"/>
              </a:rPr>
              <a:t>E. Wagner/J. Owens</a:t>
            </a:r>
          </a:p>
        </p:txBody>
      </p:sp>
      <p:sp>
        <p:nvSpPr>
          <p:cNvPr id="9" name="Rectangle: Rounded Corners 8">
            <a:extLst>
              <a:ext uri="{FF2B5EF4-FFF2-40B4-BE49-F238E27FC236}">
                <a16:creationId xmlns:a16="http://schemas.microsoft.com/office/drawing/2014/main" id="{373EE350-4069-0623-1489-7FD19535CA58}"/>
              </a:ext>
            </a:extLst>
          </p:cNvPr>
          <p:cNvSpPr/>
          <p:nvPr/>
        </p:nvSpPr>
        <p:spPr>
          <a:xfrm>
            <a:off x="495472" y="1560843"/>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Strategic Research</a:t>
            </a:r>
          </a:p>
          <a:p>
            <a:pPr algn="ctr"/>
            <a:r>
              <a:rPr lang="en-US" sz="1200">
                <a:cs typeface="Arial" panose="020B0604020202020204" pitchFamily="34" charset="0"/>
              </a:rPr>
              <a:t>Bryan Boudouris</a:t>
            </a:r>
          </a:p>
        </p:txBody>
      </p:sp>
      <p:sp>
        <p:nvSpPr>
          <p:cNvPr id="11" name="Rectangle: Rounded Corners 10">
            <a:extLst>
              <a:ext uri="{FF2B5EF4-FFF2-40B4-BE49-F238E27FC236}">
                <a16:creationId xmlns:a16="http://schemas.microsoft.com/office/drawing/2014/main" id="{D9C6E704-0F32-9868-C40A-BF56ED108905}"/>
              </a:ext>
            </a:extLst>
          </p:cNvPr>
          <p:cNvSpPr/>
          <p:nvPr/>
        </p:nvSpPr>
        <p:spPr>
          <a:xfrm>
            <a:off x="4263354" y="1048215"/>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Financial Affairs</a:t>
            </a:r>
          </a:p>
          <a:p>
            <a:pPr algn="ctr"/>
            <a:r>
              <a:rPr lang="en-US" sz="1200">
                <a:cs typeface="Arial" panose="020B0604020202020204" pitchFamily="34" charset="0"/>
              </a:rPr>
              <a:t>John Higgins</a:t>
            </a:r>
          </a:p>
        </p:txBody>
      </p:sp>
      <p:sp>
        <p:nvSpPr>
          <p:cNvPr id="12" name="Rectangle: Rounded Corners 11">
            <a:extLst>
              <a:ext uri="{FF2B5EF4-FFF2-40B4-BE49-F238E27FC236}">
                <a16:creationId xmlns:a16="http://schemas.microsoft.com/office/drawing/2014/main" id="{EE26C582-28D9-A00A-6403-71C3650FDB44}"/>
              </a:ext>
            </a:extLst>
          </p:cNvPr>
          <p:cNvSpPr/>
          <p:nvPr/>
        </p:nvSpPr>
        <p:spPr>
          <a:xfrm>
            <a:off x="6147296" y="2072824"/>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Comptroller</a:t>
            </a:r>
          </a:p>
          <a:p>
            <a:pPr algn="ctr"/>
            <a:r>
              <a:rPr lang="en-US" sz="1200">
                <a:cs typeface="Arial" panose="020B0604020202020204" pitchFamily="34" charset="0"/>
              </a:rPr>
              <a:t>Kathy Thomason</a:t>
            </a:r>
          </a:p>
        </p:txBody>
      </p:sp>
      <p:sp>
        <p:nvSpPr>
          <p:cNvPr id="13" name="Rectangle: Rounded Corners 12">
            <a:extLst>
              <a:ext uri="{FF2B5EF4-FFF2-40B4-BE49-F238E27FC236}">
                <a16:creationId xmlns:a16="http://schemas.microsoft.com/office/drawing/2014/main" id="{03758D13-CD9F-F008-ED58-6A8BFEE5840A}"/>
              </a:ext>
            </a:extLst>
          </p:cNvPr>
          <p:cNvSpPr/>
          <p:nvPr/>
        </p:nvSpPr>
        <p:spPr>
          <a:xfrm>
            <a:off x="6147296" y="1550027"/>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cs typeface="Arial" panose="020B0604020202020204" pitchFamily="34" charset="0"/>
              </a:rPr>
              <a:t>BI</a:t>
            </a:r>
          </a:p>
          <a:p>
            <a:pPr algn="ctr"/>
            <a:r>
              <a:rPr lang="en-US" sz="1200" dirty="0">
                <a:cs typeface="Arial" panose="020B0604020202020204" pitchFamily="34" charset="0"/>
              </a:rPr>
              <a:t>Lauren </a:t>
            </a:r>
            <a:r>
              <a:rPr lang="en-US" sz="1200" dirty="0" err="1">
                <a:cs typeface="Arial" panose="020B0604020202020204" pitchFamily="34" charset="0"/>
              </a:rPr>
              <a:t>Fatse</a:t>
            </a:r>
            <a:endParaRPr lang="en-US" sz="1200" dirty="0">
              <a:cs typeface="Arial" panose="020B0604020202020204" pitchFamily="34" charset="0"/>
            </a:endParaRPr>
          </a:p>
        </p:txBody>
      </p:sp>
      <p:sp>
        <p:nvSpPr>
          <p:cNvPr id="14" name="Rectangle: Rounded Corners 13">
            <a:extLst>
              <a:ext uri="{FF2B5EF4-FFF2-40B4-BE49-F238E27FC236}">
                <a16:creationId xmlns:a16="http://schemas.microsoft.com/office/drawing/2014/main" id="{04C19F40-9F99-252A-E268-24A553CD5EB1}"/>
              </a:ext>
            </a:extLst>
          </p:cNvPr>
          <p:cNvSpPr/>
          <p:nvPr/>
        </p:nvSpPr>
        <p:spPr>
          <a:xfrm>
            <a:off x="4263354" y="2072824"/>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Business Solutions</a:t>
            </a:r>
          </a:p>
          <a:p>
            <a:pPr algn="ctr"/>
            <a:r>
              <a:rPr lang="en-US" sz="1200">
                <a:cs typeface="Arial" panose="020B0604020202020204" pitchFamily="34" charset="0"/>
              </a:rPr>
              <a:t>Theresa Jacobson</a:t>
            </a:r>
          </a:p>
        </p:txBody>
      </p:sp>
      <p:sp>
        <p:nvSpPr>
          <p:cNvPr id="15" name="Rectangle: Rounded Corners 14">
            <a:extLst>
              <a:ext uri="{FF2B5EF4-FFF2-40B4-BE49-F238E27FC236}">
                <a16:creationId xmlns:a16="http://schemas.microsoft.com/office/drawing/2014/main" id="{D3CBC8F3-0942-4EAC-BD7A-13B983725278}"/>
              </a:ext>
            </a:extLst>
          </p:cNvPr>
          <p:cNvSpPr/>
          <p:nvPr/>
        </p:nvSpPr>
        <p:spPr>
          <a:xfrm>
            <a:off x="4263353" y="1555833"/>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Internal Audit</a:t>
            </a:r>
          </a:p>
          <a:p>
            <a:pPr algn="ctr"/>
            <a:r>
              <a:rPr lang="en-US" sz="1200">
                <a:cs typeface="Arial" panose="020B0604020202020204" pitchFamily="34" charset="0"/>
              </a:rPr>
              <a:t>Madina </a:t>
            </a:r>
            <a:r>
              <a:rPr lang="en-US" sz="1200" err="1">
                <a:cs typeface="Arial" panose="020B0604020202020204" pitchFamily="34" charset="0"/>
              </a:rPr>
              <a:t>Sabirova</a:t>
            </a:r>
            <a:endParaRPr lang="en-US" sz="1200">
              <a:cs typeface="Arial" panose="020B0604020202020204" pitchFamily="34" charset="0"/>
            </a:endParaRPr>
          </a:p>
        </p:txBody>
      </p:sp>
      <p:sp>
        <p:nvSpPr>
          <p:cNvPr id="16" name="Rectangle: Rounded Corners 15">
            <a:extLst>
              <a:ext uri="{FF2B5EF4-FFF2-40B4-BE49-F238E27FC236}">
                <a16:creationId xmlns:a16="http://schemas.microsoft.com/office/drawing/2014/main" id="{06AD8E82-9D3B-E0BB-6E45-832FFC7347EE}"/>
              </a:ext>
            </a:extLst>
          </p:cNvPr>
          <p:cNvSpPr/>
          <p:nvPr/>
        </p:nvSpPr>
        <p:spPr>
          <a:xfrm>
            <a:off x="8031237" y="1560843"/>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cs typeface="Arial" panose="020B0604020202020204" pitchFamily="34" charset="0"/>
              </a:rPr>
              <a:t>Enterprise Solution</a:t>
            </a:r>
          </a:p>
          <a:p>
            <a:pPr algn="ctr"/>
            <a:r>
              <a:rPr lang="en-US" sz="1200" dirty="0">
                <a:cs typeface="Arial" panose="020B0604020202020204" pitchFamily="34" charset="0"/>
              </a:rPr>
              <a:t>Rita Clifford</a:t>
            </a:r>
          </a:p>
        </p:txBody>
      </p:sp>
      <p:sp>
        <p:nvSpPr>
          <p:cNvPr id="17" name="Rectangle: Rounded Corners 16">
            <a:extLst>
              <a:ext uri="{FF2B5EF4-FFF2-40B4-BE49-F238E27FC236}">
                <a16:creationId xmlns:a16="http://schemas.microsoft.com/office/drawing/2014/main" id="{0F3430B1-9E34-DF09-8D3F-19C74669C993}"/>
              </a:ext>
            </a:extLst>
          </p:cNvPr>
          <p:cNvSpPr/>
          <p:nvPr/>
        </p:nvSpPr>
        <p:spPr>
          <a:xfrm>
            <a:off x="495473" y="2088297"/>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Res. Computing</a:t>
            </a:r>
          </a:p>
          <a:p>
            <a:pPr algn="ctr"/>
            <a:r>
              <a:rPr lang="en-US" sz="1200">
                <a:cs typeface="Arial" panose="020B0604020202020204" pitchFamily="34" charset="0"/>
              </a:rPr>
              <a:t>Preston Smith</a:t>
            </a:r>
          </a:p>
        </p:txBody>
      </p:sp>
      <p:sp>
        <p:nvSpPr>
          <p:cNvPr id="18" name="Rectangle: Rounded Corners 17">
            <a:extLst>
              <a:ext uri="{FF2B5EF4-FFF2-40B4-BE49-F238E27FC236}">
                <a16:creationId xmlns:a16="http://schemas.microsoft.com/office/drawing/2014/main" id="{5AE8ED1D-4EA9-1380-ED97-179D0355362C}"/>
              </a:ext>
            </a:extLst>
          </p:cNvPr>
          <p:cNvSpPr/>
          <p:nvPr/>
        </p:nvSpPr>
        <p:spPr>
          <a:xfrm>
            <a:off x="6128752" y="1028071"/>
            <a:ext cx="1781175" cy="456271"/>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Regulatory Affairs </a:t>
            </a:r>
          </a:p>
          <a:p>
            <a:pPr algn="ctr"/>
            <a:r>
              <a:rPr lang="en-US" sz="1200">
                <a:cs typeface="Arial" panose="020B0604020202020204" pitchFamily="34" charset="0"/>
              </a:rPr>
              <a:t>Jamie Mohler</a:t>
            </a:r>
          </a:p>
        </p:txBody>
      </p:sp>
      <p:sp>
        <p:nvSpPr>
          <p:cNvPr id="19" name="Rectangle: Rounded Corners 18">
            <a:extLst>
              <a:ext uri="{FF2B5EF4-FFF2-40B4-BE49-F238E27FC236}">
                <a16:creationId xmlns:a16="http://schemas.microsoft.com/office/drawing/2014/main" id="{A5EE7986-2731-A711-61C7-6ED93A489DE3}"/>
              </a:ext>
            </a:extLst>
          </p:cNvPr>
          <p:cNvSpPr/>
          <p:nvPr/>
        </p:nvSpPr>
        <p:spPr>
          <a:xfrm>
            <a:off x="7994150" y="1031242"/>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E&amp;C</a:t>
            </a:r>
          </a:p>
          <a:p>
            <a:pPr algn="ctr"/>
            <a:r>
              <a:rPr lang="en-US" sz="1200">
                <a:cs typeface="Arial" panose="020B0604020202020204" pitchFamily="34" charset="0"/>
              </a:rPr>
              <a:t>Alysa Rollock</a:t>
            </a:r>
          </a:p>
        </p:txBody>
      </p:sp>
      <p:sp>
        <p:nvSpPr>
          <p:cNvPr id="20" name="Rectangle: Rounded Corners 19">
            <a:extLst>
              <a:ext uri="{FF2B5EF4-FFF2-40B4-BE49-F238E27FC236}">
                <a16:creationId xmlns:a16="http://schemas.microsoft.com/office/drawing/2014/main" id="{442DD5BD-178F-1AB4-16E2-4EB65C439E8B}"/>
              </a:ext>
            </a:extLst>
          </p:cNvPr>
          <p:cNvSpPr/>
          <p:nvPr/>
        </p:nvSpPr>
        <p:spPr>
          <a:xfrm>
            <a:off x="2379414" y="2088296"/>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IT Security</a:t>
            </a:r>
          </a:p>
          <a:p>
            <a:pPr algn="ctr"/>
            <a:r>
              <a:rPr lang="en-US" sz="1200">
                <a:cs typeface="Arial" panose="020B0604020202020204" pitchFamily="34" charset="0"/>
              </a:rPr>
              <a:t>Justin Greer</a:t>
            </a:r>
          </a:p>
        </p:txBody>
      </p:sp>
      <p:sp>
        <p:nvSpPr>
          <p:cNvPr id="26" name="Rectangle: Rounded Corners 25">
            <a:extLst>
              <a:ext uri="{FF2B5EF4-FFF2-40B4-BE49-F238E27FC236}">
                <a16:creationId xmlns:a16="http://schemas.microsoft.com/office/drawing/2014/main" id="{571A24D2-A712-4623-C420-A0A11B07DBC0}"/>
              </a:ext>
            </a:extLst>
          </p:cNvPr>
          <p:cNvSpPr/>
          <p:nvPr/>
        </p:nvSpPr>
        <p:spPr>
          <a:xfrm>
            <a:off x="8031235" y="2062770"/>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PARI</a:t>
            </a:r>
          </a:p>
          <a:p>
            <a:pPr algn="ctr"/>
            <a:r>
              <a:rPr lang="en-US" sz="1200">
                <a:cs typeface="Arial" panose="020B0604020202020204" pitchFamily="34" charset="0"/>
              </a:rPr>
              <a:t>Kevin Massey</a:t>
            </a:r>
          </a:p>
        </p:txBody>
      </p:sp>
      <p:sp>
        <p:nvSpPr>
          <p:cNvPr id="22" name="Rectangle: Rounded Corners 21">
            <a:extLst>
              <a:ext uri="{FF2B5EF4-FFF2-40B4-BE49-F238E27FC236}">
                <a16:creationId xmlns:a16="http://schemas.microsoft.com/office/drawing/2014/main" id="{0ACBF6F7-6DFD-48B0-9BAB-F1D84F5F41CD}"/>
              </a:ext>
            </a:extLst>
          </p:cNvPr>
          <p:cNvSpPr/>
          <p:nvPr/>
        </p:nvSpPr>
        <p:spPr>
          <a:xfrm>
            <a:off x="2379414" y="1050201"/>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cs typeface="Arial" panose="020B0604020202020204" pitchFamily="34" charset="0"/>
              </a:rPr>
              <a:t>Purdue IT</a:t>
            </a:r>
          </a:p>
          <a:p>
            <a:pPr algn="ctr"/>
            <a:r>
              <a:rPr lang="en-US" sz="1200">
                <a:cs typeface="Arial" panose="020B0604020202020204" pitchFamily="34" charset="0"/>
              </a:rPr>
              <a:t>Christian </a:t>
            </a:r>
            <a:r>
              <a:rPr lang="en-US" sz="1200" err="1">
                <a:cs typeface="Arial" panose="020B0604020202020204" pitchFamily="34" charset="0"/>
              </a:rPr>
              <a:t>Theumer</a:t>
            </a:r>
            <a:endParaRPr lang="en-US" sz="1200">
              <a:cs typeface="Arial" panose="020B0604020202020204" pitchFamily="34" charset="0"/>
            </a:endParaRPr>
          </a:p>
        </p:txBody>
      </p:sp>
      <p:sp>
        <p:nvSpPr>
          <p:cNvPr id="23" name="Rectangle: Rounded Corners 22">
            <a:extLst>
              <a:ext uri="{FF2B5EF4-FFF2-40B4-BE49-F238E27FC236}">
                <a16:creationId xmlns:a16="http://schemas.microsoft.com/office/drawing/2014/main" id="{10C235CF-06BF-42D8-8671-36EE0DA4899C}"/>
              </a:ext>
            </a:extLst>
          </p:cNvPr>
          <p:cNvSpPr/>
          <p:nvPr/>
        </p:nvSpPr>
        <p:spPr>
          <a:xfrm>
            <a:off x="9915351" y="2540709"/>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cs typeface="Arial" panose="020B0604020202020204" pitchFamily="34" charset="0"/>
              </a:rPr>
              <a:t>PERA Project PMs</a:t>
            </a:r>
          </a:p>
          <a:p>
            <a:pPr algn="ctr"/>
            <a:r>
              <a:rPr lang="en-US" sz="1200" dirty="0">
                <a:cs typeface="Arial" panose="020B0604020202020204" pitchFamily="34" charset="0"/>
              </a:rPr>
              <a:t>“At Large” Status</a:t>
            </a:r>
          </a:p>
        </p:txBody>
      </p:sp>
      <p:pic>
        <p:nvPicPr>
          <p:cNvPr id="27" name="Picture 26">
            <a:extLst>
              <a:ext uri="{FF2B5EF4-FFF2-40B4-BE49-F238E27FC236}">
                <a16:creationId xmlns:a16="http://schemas.microsoft.com/office/drawing/2014/main" id="{3BE6ADF4-581E-931F-7307-EC97F3C13B04}"/>
              </a:ext>
            </a:extLst>
          </p:cNvPr>
          <p:cNvPicPr>
            <a:picLocks noChangeAspect="1"/>
          </p:cNvPicPr>
          <p:nvPr/>
        </p:nvPicPr>
        <p:blipFill>
          <a:blip r:embed="rId2"/>
          <a:stretch>
            <a:fillRect/>
          </a:stretch>
        </p:blipFill>
        <p:spPr>
          <a:xfrm>
            <a:off x="1374328" y="5992120"/>
            <a:ext cx="4334632" cy="457240"/>
          </a:xfrm>
          <a:prstGeom prst="rect">
            <a:avLst/>
          </a:prstGeom>
        </p:spPr>
      </p:pic>
      <p:sp>
        <p:nvSpPr>
          <p:cNvPr id="3" name="Rectangle: Rounded Corners 2">
            <a:extLst>
              <a:ext uri="{FF2B5EF4-FFF2-40B4-BE49-F238E27FC236}">
                <a16:creationId xmlns:a16="http://schemas.microsoft.com/office/drawing/2014/main" id="{49772A21-6DA1-56D5-A9D2-B82088A621C4}"/>
              </a:ext>
            </a:extLst>
          </p:cNvPr>
          <p:cNvSpPr/>
          <p:nvPr/>
        </p:nvSpPr>
        <p:spPr>
          <a:xfrm>
            <a:off x="9915176" y="1536919"/>
            <a:ext cx="1781175" cy="434902"/>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cs typeface="Arial" panose="020B0604020202020204" pitchFamily="34" charset="0"/>
              </a:rPr>
              <a:t>PERA User Group</a:t>
            </a:r>
          </a:p>
          <a:p>
            <a:pPr algn="ctr"/>
            <a:r>
              <a:rPr lang="en-US" sz="1200" dirty="0">
                <a:cs typeface="Arial" panose="020B0604020202020204" pitchFamily="34" charset="0"/>
              </a:rPr>
              <a:t>Nicole Key</a:t>
            </a:r>
          </a:p>
        </p:txBody>
      </p:sp>
    </p:spTree>
    <p:extLst>
      <p:ext uri="{BB962C8B-B14F-4D97-AF65-F5344CB8AC3E}">
        <p14:creationId xmlns:p14="http://schemas.microsoft.com/office/powerpoint/2010/main" val="478303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B7B6B0-9CBB-4FD1-B802-149AD0761A8B}"/>
              </a:ext>
            </a:extLst>
          </p:cNvPr>
          <p:cNvSpPr/>
          <p:nvPr/>
        </p:nvSpPr>
        <p:spPr>
          <a:xfrm>
            <a:off x="1428746" y="951870"/>
            <a:ext cx="10578517" cy="2596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cumin Pro"/>
                <a:ea typeface="+mn-ea"/>
                <a:cs typeface="+mn-cs"/>
              </a:rPr>
              <a:t>Sponsors: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cumin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cumin Pro"/>
                <a:ea typeface="+mn-ea"/>
                <a:cs typeface="+mn-cs"/>
              </a:rPr>
              <a:t>Module Owners:</a:t>
            </a:r>
          </a:p>
        </p:txBody>
      </p:sp>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a:xfrm>
            <a:off x="1873839" y="150"/>
            <a:ext cx="8825955" cy="997196"/>
          </a:xfrm>
        </p:spPr>
        <p:txBody>
          <a:bodyPr/>
          <a:lstStyle/>
          <a:p>
            <a:r>
              <a:rPr lang="en-US"/>
              <a:t>Project Governance – Sponsors / Module and Process Owners</a:t>
            </a:r>
          </a:p>
        </p:txBody>
      </p:sp>
      <p:sp>
        <p:nvSpPr>
          <p:cNvPr id="4" name="Text Placeholder 3">
            <a:extLst>
              <a:ext uri="{FF2B5EF4-FFF2-40B4-BE49-F238E27FC236}">
                <a16:creationId xmlns:a16="http://schemas.microsoft.com/office/drawing/2014/main" id="{C3D833B0-31E7-4DE1-D242-088692E23A00}"/>
              </a:ext>
            </a:extLst>
          </p:cNvPr>
          <p:cNvSpPr>
            <a:spLocks noGrp="1"/>
          </p:cNvSpPr>
          <p:nvPr>
            <p:ph type="body" sz="quarter" idx="14"/>
          </p:nvPr>
        </p:nvSpPr>
        <p:spPr>
          <a:xfrm>
            <a:off x="1702594" y="3640135"/>
            <a:ext cx="9694365" cy="2449586"/>
          </a:xfrm>
        </p:spPr>
        <p:txBody>
          <a:bodyPr>
            <a:normAutofit/>
          </a:bodyPr>
          <a:lstStyle/>
          <a:p>
            <a:pPr marL="0" indent="0">
              <a:buNone/>
            </a:pPr>
            <a:r>
              <a:rPr lang="en-US" sz="1400" b="1"/>
              <a:t>Responsibilities:</a:t>
            </a:r>
          </a:p>
          <a:p>
            <a:r>
              <a:rPr lang="en-US" sz="1400"/>
              <a:t>With Project Leadership, accountable to provide overall direction for project functional outcomes</a:t>
            </a:r>
          </a:p>
          <a:p>
            <a:r>
              <a:rPr lang="en-US" sz="1400"/>
              <a:t>Collaborate on issues that cannot be resolved by Functional &amp; Technical Leads</a:t>
            </a:r>
          </a:p>
          <a:p>
            <a:r>
              <a:rPr lang="en-US" sz="1400"/>
              <a:t>Provide ongoing leadership to the project with input from the Executive Committees and Project Director</a:t>
            </a:r>
          </a:p>
          <a:p>
            <a:r>
              <a:rPr lang="en-US" sz="1400"/>
              <a:t>Ensure that escalated issues are solved effectively at the organizational level, and includes decision on changes, risks, conflicting objectives and any other issues outside of project leadership authority</a:t>
            </a:r>
          </a:p>
          <a:p>
            <a:r>
              <a:rPr lang="en-US" sz="1400"/>
              <a:t>Balance objectives while ensuring the best results are delivered with lean resources under tight deadline</a:t>
            </a:r>
          </a:p>
          <a:p>
            <a:endParaRPr lang="en-US" sz="1400"/>
          </a:p>
          <a:p>
            <a:pPr marL="0" indent="0">
              <a:buNone/>
            </a:pPr>
            <a:r>
              <a:rPr lang="en-US" sz="1400" b="1"/>
              <a:t>Meeting Cadence</a:t>
            </a:r>
            <a:r>
              <a:rPr lang="en-US" sz="1400"/>
              <a:t>: </a:t>
            </a:r>
          </a:p>
          <a:p>
            <a:r>
              <a:rPr lang="en-US" sz="1400"/>
              <a:t>Weekly</a:t>
            </a:r>
          </a:p>
          <a:p>
            <a:r>
              <a:rPr lang="en-US" sz="1400"/>
              <a:t>Anticipated 1-6 hours/week</a:t>
            </a:r>
          </a:p>
          <a:p>
            <a:endParaRPr lang="en-US" sz="1400"/>
          </a:p>
          <a:p>
            <a:endParaRPr lang="en-US" sz="1600" b="1"/>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sp>
        <p:nvSpPr>
          <p:cNvPr id="12" name="Rectangle: Rounded Corners 11">
            <a:extLst>
              <a:ext uri="{FF2B5EF4-FFF2-40B4-BE49-F238E27FC236}">
                <a16:creationId xmlns:a16="http://schemas.microsoft.com/office/drawing/2014/main" id="{EE26C582-28D9-A00A-6403-71C3650FDB44}"/>
              </a:ext>
            </a:extLst>
          </p:cNvPr>
          <p:cNvSpPr/>
          <p:nvPr/>
        </p:nvSpPr>
        <p:spPr>
          <a:xfrm>
            <a:off x="1541456" y="1907197"/>
            <a:ext cx="160363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Pre-Award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Amanda Hamaker</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13" name="Rectangle: Rounded Corners 12">
            <a:extLst>
              <a:ext uri="{FF2B5EF4-FFF2-40B4-BE49-F238E27FC236}">
                <a16:creationId xmlns:a16="http://schemas.microsoft.com/office/drawing/2014/main" id="{03758D13-CD9F-F008-ED58-6A8BFEE5840A}"/>
              </a:ext>
            </a:extLst>
          </p:cNvPr>
          <p:cNvSpPr/>
          <p:nvPr/>
        </p:nvSpPr>
        <p:spPr>
          <a:xfrm>
            <a:off x="6549777" y="1913758"/>
            <a:ext cx="1603630"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RQA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Susie Geswein</a:t>
            </a:r>
          </a:p>
        </p:txBody>
      </p:sp>
      <p:sp>
        <p:nvSpPr>
          <p:cNvPr id="14" name="Rectangle: Rounded Corners 13">
            <a:extLst>
              <a:ext uri="{FF2B5EF4-FFF2-40B4-BE49-F238E27FC236}">
                <a16:creationId xmlns:a16="http://schemas.microsoft.com/office/drawing/2014/main" id="{04C19F40-9F99-252A-E268-24A553CD5EB1}"/>
              </a:ext>
            </a:extLst>
          </p:cNvPr>
          <p:cNvSpPr/>
          <p:nvPr/>
        </p:nvSpPr>
        <p:spPr>
          <a:xfrm>
            <a:off x="4903787" y="1912665"/>
            <a:ext cx="1603630"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Post Award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Susan Corwin</a:t>
            </a:r>
          </a:p>
        </p:txBody>
      </p:sp>
      <p:sp>
        <p:nvSpPr>
          <p:cNvPr id="15" name="Rectangle: Rounded Corners 14">
            <a:extLst>
              <a:ext uri="{FF2B5EF4-FFF2-40B4-BE49-F238E27FC236}">
                <a16:creationId xmlns:a16="http://schemas.microsoft.com/office/drawing/2014/main" id="{D3CBC8F3-0942-4EAC-BD7A-13B983725278}"/>
              </a:ext>
            </a:extLst>
          </p:cNvPr>
          <p:cNvSpPr/>
          <p:nvPr/>
        </p:nvSpPr>
        <p:spPr>
          <a:xfrm>
            <a:off x="3227108" y="1912665"/>
            <a:ext cx="1603630"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Agreements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Kyle Wargo</a:t>
            </a:r>
          </a:p>
        </p:txBody>
      </p:sp>
      <p:sp>
        <p:nvSpPr>
          <p:cNvPr id="16" name="Rectangle: Rounded Corners 15">
            <a:extLst>
              <a:ext uri="{FF2B5EF4-FFF2-40B4-BE49-F238E27FC236}">
                <a16:creationId xmlns:a16="http://schemas.microsoft.com/office/drawing/2014/main" id="{06AD8E82-9D3B-E0BB-6E45-832FFC7347EE}"/>
              </a:ext>
            </a:extLst>
          </p:cNvPr>
          <p:cNvSpPr/>
          <p:nvPr/>
        </p:nvSpPr>
        <p:spPr>
          <a:xfrm>
            <a:off x="8232103" y="1927539"/>
            <a:ext cx="1603630"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IRB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C. Bryant-Gawthrop</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17" name="Rectangle: Rounded Corners 16">
            <a:extLst>
              <a:ext uri="{FF2B5EF4-FFF2-40B4-BE49-F238E27FC236}">
                <a16:creationId xmlns:a16="http://schemas.microsoft.com/office/drawing/2014/main" id="{0F3430B1-9E34-DF09-8D3F-19C74669C993}"/>
              </a:ext>
            </a:extLst>
          </p:cNvPr>
          <p:cNvSpPr/>
          <p:nvPr/>
        </p:nvSpPr>
        <p:spPr>
          <a:xfrm>
            <a:off x="1545891" y="2443614"/>
            <a:ext cx="160363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IACUC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Lisa Snider</a:t>
            </a:r>
          </a:p>
        </p:txBody>
      </p:sp>
      <p:sp>
        <p:nvSpPr>
          <p:cNvPr id="18" name="Rectangle: Rounded Corners 17">
            <a:extLst>
              <a:ext uri="{FF2B5EF4-FFF2-40B4-BE49-F238E27FC236}">
                <a16:creationId xmlns:a16="http://schemas.microsoft.com/office/drawing/2014/main" id="{5AE8ED1D-4EA9-1380-ED97-179D0355362C}"/>
              </a:ext>
            </a:extLst>
          </p:cNvPr>
          <p:cNvSpPr/>
          <p:nvPr/>
        </p:nvSpPr>
        <p:spPr>
          <a:xfrm>
            <a:off x="6549777" y="2454360"/>
            <a:ext cx="1598802"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Bus. Solutions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Terry Schroeder</a:t>
            </a:r>
          </a:p>
        </p:txBody>
      </p:sp>
      <p:sp>
        <p:nvSpPr>
          <p:cNvPr id="19" name="Rectangle: Rounded Corners 18">
            <a:extLst>
              <a:ext uri="{FF2B5EF4-FFF2-40B4-BE49-F238E27FC236}">
                <a16:creationId xmlns:a16="http://schemas.microsoft.com/office/drawing/2014/main" id="{A5EE7986-2731-A711-61C7-6ED93A489DE3}"/>
              </a:ext>
            </a:extLst>
          </p:cNvPr>
          <p:cNvSpPr/>
          <p:nvPr/>
        </p:nvSpPr>
        <p:spPr>
          <a:xfrm>
            <a:off x="4890857" y="2443612"/>
            <a:ext cx="159880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COI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Voichita Dadarlat</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20" name="Rectangle: Rounded Corners 19">
            <a:extLst>
              <a:ext uri="{FF2B5EF4-FFF2-40B4-BE49-F238E27FC236}">
                <a16:creationId xmlns:a16="http://schemas.microsoft.com/office/drawing/2014/main" id="{442DD5BD-178F-1AB4-16E2-4EB65C439E8B}"/>
              </a:ext>
            </a:extLst>
          </p:cNvPr>
          <p:cNvSpPr/>
          <p:nvPr/>
        </p:nvSpPr>
        <p:spPr>
          <a:xfrm>
            <a:off x="3227108" y="2443613"/>
            <a:ext cx="1603630"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Export Control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Elizabeth Wagner</a:t>
            </a:r>
          </a:p>
        </p:txBody>
      </p:sp>
      <p:sp>
        <p:nvSpPr>
          <p:cNvPr id="21" name="Rectangle: Rounded Corners 20">
            <a:extLst>
              <a:ext uri="{FF2B5EF4-FFF2-40B4-BE49-F238E27FC236}">
                <a16:creationId xmlns:a16="http://schemas.microsoft.com/office/drawing/2014/main" id="{C35D70C4-0A79-08BE-214C-AA66303D665D}"/>
              </a:ext>
            </a:extLst>
          </p:cNvPr>
          <p:cNvSpPr/>
          <p:nvPr/>
        </p:nvSpPr>
        <p:spPr>
          <a:xfrm>
            <a:off x="9865981" y="1909126"/>
            <a:ext cx="1640202"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Data &amp; 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Stephanie Willis</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22" name="Rectangle: Rounded Corners 21">
            <a:extLst>
              <a:ext uri="{FF2B5EF4-FFF2-40B4-BE49-F238E27FC236}">
                <a16:creationId xmlns:a16="http://schemas.microsoft.com/office/drawing/2014/main" id="{5249647D-1094-FE53-814A-C47555E6DF65}"/>
              </a:ext>
            </a:extLst>
          </p:cNvPr>
          <p:cNvSpPr/>
          <p:nvPr/>
        </p:nvSpPr>
        <p:spPr>
          <a:xfrm>
            <a:off x="9867620" y="2443611"/>
            <a:ext cx="1638563"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Data Engineering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Mike Budzik</a:t>
            </a:r>
          </a:p>
        </p:txBody>
      </p:sp>
      <p:sp>
        <p:nvSpPr>
          <p:cNvPr id="23" name="Rectangle: Rounded Corners 22">
            <a:extLst>
              <a:ext uri="{FF2B5EF4-FFF2-40B4-BE49-F238E27FC236}">
                <a16:creationId xmlns:a16="http://schemas.microsoft.com/office/drawing/2014/main" id="{F921A3E0-E8AA-C99C-2D99-9A3DFCFB0598}"/>
              </a:ext>
            </a:extLst>
          </p:cNvPr>
          <p:cNvSpPr/>
          <p:nvPr/>
        </p:nvSpPr>
        <p:spPr>
          <a:xfrm>
            <a:off x="3209641" y="2955663"/>
            <a:ext cx="160363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Internal Audit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Wendi Johnston</a:t>
            </a:r>
          </a:p>
        </p:txBody>
      </p:sp>
      <p:sp>
        <p:nvSpPr>
          <p:cNvPr id="24" name="Rectangle: Rounded Corners 23">
            <a:extLst>
              <a:ext uri="{FF2B5EF4-FFF2-40B4-BE49-F238E27FC236}">
                <a16:creationId xmlns:a16="http://schemas.microsoft.com/office/drawing/2014/main" id="{043E28FD-857C-7264-C24E-B7E8E179C713}"/>
              </a:ext>
            </a:extLst>
          </p:cNvPr>
          <p:cNvSpPr/>
          <p:nvPr/>
        </p:nvSpPr>
        <p:spPr>
          <a:xfrm>
            <a:off x="8208698" y="2458323"/>
            <a:ext cx="1598803"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COC – E&amp;C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Deb Trice</a:t>
            </a:r>
          </a:p>
        </p:txBody>
      </p:sp>
      <p:sp>
        <p:nvSpPr>
          <p:cNvPr id="25" name="Rectangle: Rounded Corners 24">
            <a:extLst>
              <a:ext uri="{FF2B5EF4-FFF2-40B4-BE49-F238E27FC236}">
                <a16:creationId xmlns:a16="http://schemas.microsoft.com/office/drawing/2014/main" id="{319F39CB-0133-47E1-4917-5CD25804BEAB}"/>
              </a:ext>
            </a:extLst>
          </p:cNvPr>
          <p:cNvSpPr/>
          <p:nvPr/>
        </p:nvSpPr>
        <p:spPr>
          <a:xfrm>
            <a:off x="1545891" y="2960755"/>
            <a:ext cx="160363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Financial Affairs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Erin Fetter</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26" name="Rectangle: Rounded Corners 25">
            <a:extLst>
              <a:ext uri="{FF2B5EF4-FFF2-40B4-BE49-F238E27FC236}">
                <a16:creationId xmlns:a16="http://schemas.microsoft.com/office/drawing/2014/main" id="{571A24D2-A712-4623-C420-A0A11B07DBC0}"/>
              </a:ext>
            </a:extLst>
          </p:cNvPr>
          <p:cNvSpPr/>
          <p:nvPr/>
        </p:nvSpPr>
        <p:spPr>
          <a:xfrm>
            <a:off x="4873391" y="2966977"/>
            <a:ext cx="159880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PARI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Crystal Seibert</a:t>
            </a:r>
          </a:p>
        </p:txBody>
      </p:sp>
      <p:sp>
        <p:nvSpPr>
          <p:cNvPr id="34" name="Rectangle: Rounded Corners 33">
            <a:extLst>
              <a:ext uri="{FF2B5EF4-FFF2-40B4-BE49-F238E27FC236}">
                <a16:creationId xmlns:a16="http://schemas.microsoft.com/office/drawing/2014/main" id="{40335754-1BC3-4065-8DE9-B510814024B5}"/>
              </a:ext>
            </a:extLst>
          </p:cNvPr>
          <p:cNvSpPr/>
          <p:nvPr/>
        </p:nvSpPr>
        <p:spPr>
          <a:xfrm>
            <a:off x="4547588" y="1047789"/>
            <a:ext cx="1603630" cy="43049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Reg/Compliance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Jamie Mohler</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35" name="Rectangle: Rounded Corners 34">
            <a:extLst>
              <a:ext uri="{FF2B5EF4-FFF2-40B4-BE49-F238E27FC236}">
                <a16:creationId xmlns:a16="http://schemas.microsoft.com/office/drawing/2014/main" id="{41C84310-358A-4302-95B1-627ACF050CE6}"/>
              </a:ext>
            </a:extLst>
          </p:cNvPr>
          <p:cNvSpPr/>
          <p:nvPr/>
        </p:nvSpPr>
        <p:spPr>
          <a:xfrm>
            <a:off x="2890291" y="1047789"/>
            <a:ext cx="1603630" cy="43049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SPS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Ken Sandel</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36" name="Rectangle: Rounded Corners 35">
            <a:extLst>
              <a:ext uri="{FF2B5EF4-FFF2-40B4-BE49-F238E27FC236}">
                <a16:creationId xmlns:a16="http://schemas.microsoft.com/office/drawing/2014/main" id="{564FB477-1776-4302-AE3F-AF8CB388CC60}"/>
              </a:ext>
            </a:extLst>
          </p:cNvPr>
          <p:cNvSpPr/>
          <p:nvPr/>
        </p:nvSpPr>
        <p:spPr>
          <a:xfrm>
            <a:off x="9519481" y="1061176"/>
            <a:ext cx="1603630" cy="43049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E&amp;C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Alysa Rollock</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37" name="Rectangle: Rounded Corners 36">
            <a:extLst>
              <a:ext uri="{FF2B5EF4-FFF2-40B4-BE49-F238E27FC236}">
                <a16:creationId xmlns:a16="http://schemas.microsoft.com/office/drawing/2014/main" id="{D9FAC780-2D3F-4D7F-9D24-99D602CD4DB4}"/>
              </a:ext>
            </a:extLst>
          </p:cNvPr>
          <p:cNvSpPr/>
          <p:nvPr/>
        </p:nvSpPr>
        <p:spPr>
          <a:xfrm>
            <a:off x="7862184" y="1052159"/>
            <a:ext cx="1603630" cy="43049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Financial Affairs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John Higgins</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38" name="Rectangle: Rounded Corners 37">
            <a:extLst>
              <a:ext uri="{FF2B5EF4-FFF2-40B4-BE49-F238E27FC236}">
                <a16:creationId xmlns:a16="http://schemas.microsoft.com/office/drawing/2014/main" id="{57917608-2488-495C-A160-0379038AAA60}"/>
              </a:ext>
            </a:extLst>
          </p:cNvPr>
          <p:cNvSpPr/>
          <p:nvPr/>
        </p:nvSpPr>
        <p:spPr>
          <a:xfrm>
            <a:off x="6204886" y="1051531"/>
            <a:ext cx="1603630" cy="43049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Purdue 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Christian Theumer</a:t>
            </a:r>
            <a:endParaRPr kumimoji="0" lang="en-US" sz="1350" b="0" i="0" u="none" strike="noStrike" kern="1200" cap="none" spc="0" normalizeH="0" baseline="0" noProof="0">
              <a:ln>
                <a:noFill/>
              </a:ln>
              <a:solidFill>
                <a:srgbClr val="000000"/>
              </a:solidFill>
              <a:effectLst/>
              <a:uLnTx/>
              <a:uFillTx/>
              <a:latin typeface="Acumin Pro"/>
              <a:ea typeface="+mn-ea"/>
              <a:cs typeface="+mn-cs"/>
            </a:endParaRPr>
          </a:p>
        </p:txBody>
      </p:sp>
      <p:sp>
        <p:nvSpPr>
          <p:cNvPr id="27" name="Rectangle: Rounded Corners 26">
            <a:extLst>
              <a:ext uri="{FF2B5EF4-FFF2-40B4-BE49-F238E27FC236}">
                <a16:creationId xmlns:a16="http://schemas.microsoft.com/office/drawing/2014/main" id="{E5F971DE-A8E0-431B-864E-F0EEC3DB0B7B}"/>
              </a:ext>
            </a:extLst>
          </p:cNvPr>
          <p:cNvSpPr/>
          <p:nvPr/>
        </p:nvSpPr>
        <p:spPr>
          <a:xfrm>
            <a:off x="8208698" y="3002174"/>
            <a:ext cx="1598801"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Communications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Gailee Cardwell</a:t>
            </a:r>
          </a:p>
        </p:txBody>
      </p:sp>
      <p:sp>
        <p:nvSpPr>
          <p:cNvPr id="28" name="Rectangle: Rounded Corners 27">
            <a:extLst>
              <a:ext uri="{FF2B5EF4-FFF2-40B4-BE49-F238E27FC236}">
                <a16:creationId xmlns:a16="http://schemas.microsoft.com/office/drawing/2014/main" id="{EF5DE16B-9ADE-44FC-8E4C-ED9C04AA7659}"/>
              </a:ext>
            </a:extLst>
          </p:cNvPr>
          <p:cNvSpPr/>
          <p:nvPr/>
        </p:nvSpPr>
        <p:spPr>
          <a:xfrm>
            <a:off x="9879798" y="3003013"/>
            <a:ext cx="1641492"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Instruct. Design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Nethercutt /  Sergi</a:t>
            </a:r>
          </a:p>
        </p:txBody>
      </p:sp>
      <p:sp>
        <p:nvSpPr>
          <p:cNvPr id="29" name="Rectangle: Rounded Corners 28">
            <a:extLst>
              <a:ext uri="{FF2B5EF4-FFF2-40B4-BE49-F238E27FC236}">
                <a16:creationId xmlns:a16="http://schemas.microsoft.com/office/drawing/2014/main" id="{9D3C6171-6588-4490-811E-826ECE64C724}"/>
              </a:ext>
            </a:extLst>
          </p:cNvPr>
          <p:cNvSpPr/>
          <p:nvPr/>
        </p:nvSpPr>
        <p:spPr>
          <a:xfrm>
            <a:off x="6549777" y="2992746"/>
            <a:ext cx="1598802" cy="473337"/>
          </a:xfrm>
          <a:prstGeom prst="roundRect">
            <a:avLst/>
          </a:prstGeom>
          <a:solidFill>
            <a:schemeClr val="tx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cumin Pro"/>
                <a:ea typeface="+mn-ea"/>
                <a:cs typeface="+mn-cs"/>
              </a:rPr>
              <a:t>SPS Admin.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cumin Pro"/>
                <a:ea typeface="+mn-ea"/>
                <a:cs typeface="+mn-cs"/>
              </a:rPr>
              <a:t>Beth Siple</a:t>
            </a:r>
          </a:p>
        </p:txBody>
      </p:sp>
    </p:spTree>
    <p:extLst>
      <p:ext uri="{BB962C8B-B14F-4D97-AF65-F5344CB8AC3E}">
        <p14:creationId xmlns:p14="http://schemas.microsoft.com/office/powerpoint/2010/main" val="3338615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805121-BCDC-40A3-8CF1-553D71E414A9}"/>
              </a:ext>
            </a:extLst>
          </p:cNvPr>
          <p:cNvSpPr/>
          <p:nvPr/>
        </p:nvSpPr>
        <p:spPr>
          <a:xfrm>
            <a:off x="1333851" y="819324"/>
            <a:ext cx="10298826" cy="830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Project Leadership (PMO)</a:t>
            </a:r>
          </a:p>
        </p:txBody>
      </p:sp>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a:xfrm>
            <a:off x="2107520" y="437030"/>
            <a:ext cx="9525156" cy="500858"/>
          </a:xfrm>
        </p:spPr>
        <p:txBody>
          <a:bodyPr/>
          <a:lstStyle/>
          <a:p>
            <a:r>
              <a:rPr lang="en-US" sz="3200">
                <a:latin typeface="Arial Narrow" panose="020B0606020202030204" pitchFamily="34" charset="0"/>
              </a:rPr>
              <a:t>Project Governance – Project Management Team</a:t>
            </a:r>
          </a:p>
        </p:txBody>
      </p:sp>
      <p:sp>
        <p:nvSpPr>
          <p:cNvPr id="46" name="Text Placeholder 3">
            <a:extLst>
              <a:ext uri="{FF2B5EF4-FFF2-40B4-BE49-F238E27FC236}">
                <a16:creationId xmlns:a16="http://schemas.microsoft.com/office/drawing/2014/main" id="{EBD58183-1613-07F5-CF47-3457D7ACE571}"/>
              </a:ext>
            </a:extLst>
          </p:cNvPr>
          <p:cNvSpPr>
            <a:spLocks noGrp="1"/>
          </p:cNvSpPr>
          <p:nvPr>
            <p:ph type="body" sz="quarter" idx="14"/>
          </p:nvPr>
        </p:nvSpPr>
        <p:spPr>
          <a:xfrm>
            <a:off x="1333851" y="2180041"/>
            <a:ext cx="4504888" cy="4128480"/>
          </a:xfrm>
        </p:spPr>
        <p:txBody>
          <a:bodyPr>
            <a:normAutofit/>
          </a:bodyPr>
          <a:lstStyle/>
          <a:p>
            <a:pPr marL="0" indent="0">
              <a:buNone/>
            </a:pPr>
            <a:r>
              <a:rPr lang="en-US" sz="1400" b="1">
                <a:latin typeface="+mn-lt"/>
                <a:cs typeface="Arial" panose="020B0604020202020204" pitchFamily="34" charset="0"/>
              </a:rPr>
              <a:t>Project Director Responsibilities:</a:t>
            </a:r>
          </a:p>
          <a:p>
            <a:pPr>
              <a:buFont typeface="Arial" panose="020B0604020202020204" pitchFamily="34" charset="0"/>
              <a:buChar char="•"/>
            </a:pPr>
            <a:r>
              <a:rPr lang="en-US" sz="1400">
                <a:latin typeface="+mn-lt"/>
                <a:cs typeface="Arial" panose="020B0604020202020204" pitchFamily="34" charset="0"/>
              </a:rPr>
              <a:t>Accountable for end-to-end </a:t>
            </a:r>
            <a:r>
              <a:rPr lang="en-US" sz="1400" err="1">
                <a:latin typeface="+mn-lt"/>
                <a:cs typeface="Arial" panose="020B0604020202020204" pitchFamily="34" charset="0"/>
              </a:rPr>
              <a:t>eRA</a:t>
            </a:r>
            <a:r>
              <a:rPr lang="en-US" sz="1400">
                <a:latin typeface="+mn-lt"/>
                <a:cs typeface="Arial" panose="020B0604020202020204" pitchFamily="34" charset="0"/>
              </a:rPr>
              <a:t> transformation, delivering on quality, cost and timeline</a:t>
            </a:r>
          </a:p>
          <a:p>
            <a:pPr>
              <a:buFont typeface="Arial" panose="020B0604020202020204" pitchFamily="34" charset="0"/>
              <a:buChar char="•"/>
            </a:pPr>
            <a:r>
              <a:rPr lang="en-US" sz="1400">
                <a:latin typeface="+mn-lt"/>
                <a:cs typeface="Arial" panose="020B0604020202020204" pitchFamily="34" charset="0"/>
              </a:rPr>
              <a:t>Provide direct oversight and day to day input to project activities</a:t>
            </a:r>
          </a:p>
          <a:p>
            <a:pPr>
              <a:buFont typeface="Arial" panose="020B0604020202020204" pitchFamily="34" charset="0"/>
              <a:buChar char="•"/>
            </a:pPr>
            <a:r>
              <a:rPr lang="en-US" sz="1400">
                <a:latin typeface="+mn-lt"/>
                <a:cs typeface="Arial" panose="020B0604020202020204" pitchFamily="34" charset="0"/>
              </a:rPr>
              <a:t>Support development of clear case for change, desired, outcomes, accurate scope, clear roles and decision making</a:t>
            </a:r>
          </a:p>
          <a:p>
            <a:pPr>
              <a:buFont typeface="Arial" panose="020B0604020202020204" pitchFamily="34" charset="0"/>
              <a:buChar char="•"/>
            </a:pPr>
            <a:r>
              <a:rPr lang="en-US" sz="1400">
                <a:latin typeface="+mn-lt"/>
                <a:cs typeface="Arial" panose="020B0604020202020204" pitchFamily="34" charset="0"/>
              </a:rPr>
              <a:t>Surface capacity, pacing, resourcing and other issues needing leadership attention</a:t>
            </a:r>
          </a:p>
          <a:p>
            <a:pPr>
              <a:buFont typeface="Arial" panose="020B0604020202020204" pitchFamily="34" charset="0"/>
              <a:buChar char="•"/>
            </a:pPr>
            <a:r>
              <a:rPr lang="en-US" sz="1400">
                <a:latin typeface="+mn-lt"/>
                <a:cs typeface="Arial" panose="020B0604020202020204" pitchFamily="34" charset="0"/>
              </a:rPr>
              <a:t>Ensure organizational alignment in the design, execution, and sustainability of overall transformation</a:t>
            </a:r>
          </a:p>
          <a:p>
            <a:pPr>
              <a:buFont typeface="Arial" panose="020B0604020202020204" pitchFamily="34" charset="0"/>
              <a:buChar char="•"/>
            </a:pPr>
            <a:r>
              <a:rPr lang="en-US" sz="1400">
                <a:latin typeface="+mn-lt"/>
                <a:cs typeface="Arial" panose="020B0604020202020204" pitchFamily="34" charset="0"/>
              </a:rPr>
              <a:t>Provide a governance structure and ensure accountability, enabling the predictability of the outcomes of each transformation project</a:t>
            </a:r>
          </a:p>
          <a:p>
            <a:pPr>
              <a:buFont typeface="Arial" panose="020B0604020202020204" pitchFamily="34" charset="0"/>
              <a:buChar char="•"/>
            </a:pPr>
            <a:r>
              <a:rPr lang="en-US" sz="1400">
                <a:latin typeface="+mn-lt"/>
                <a:cs typeface="Arial" panose="020B0604020202020204" pitchFamily="34" charset="0"/>
              </a:rPr>
              <a:t>Track ROI and process improvements</a:t>
            </a:r>
          </a:p>
          <a:p>
            <a:endParaRPr lang="en-US" sz="1400"/>
          </a:p>
          <a:p>
            <a:endParaRPr lang="en-US" sz="1600" b="1"/>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fld id="{8A7A6979-0714-4377-B894-6BE4C2D6E202}" type="slidenum">
              <a:rPr lang="en-US" smtClean="0"/>
              <a:pPr/>
              <a:t>16</a:t>
            </a:fld>
            <a:endParaRPr lang="en-US"/>
          </a:p>
        </p:txBody>
      </p:sp>
      <p:sp>
        <p:nvSpPr>
          <p:cNvPr id="47" name="Text Placeholder 3">
            <a:extLst>
              <a:ext uri="{FF2B5EF4-FFF2-40B4-BE49-F238E27FC236}">
                <a16:creationId xmlns:a16="http://schemas.microsoft.com/office/drawing/2014/main" id="{69835DE9-869A-2BC5-B13F-6767DA8A4B52}"/>
              </a:ext>
            </a:extLst>
          </p:cNvPr>
          <p:cNvSpPr txBox="1">
            <a:spLocks/>
          </p:cNvSpPr>
          <p:nvPr/>
        </p:nvSpPr>
        <p:spPr>
          <a:xfrm>
            <a:off x="6346432" y="2180041"/>
            <a:ext cx="4511717" cy="4128480"/>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Wingdings" charset="2"/>
              <a:buNone/>
            </a:pPr>
            <a:r>
              <a:rPr lang="en-US" sz="1400" b="1">
                <a:latin typeface="+mn-lt"/>
                <a:cs typeface="Arial" panose="020B0604020202020204" pitchFamily="34" charset="0"/>
              </a:rPr>
              <a:t>Project Manager Responsibilities:</a:t>
            </a:r>
          </a:p>
          <a:p>
            <a:pPr>
              <a:buFont typeface="Arial" panose="020B0604020202020204" pitchFamily="34" charset="0"/>
              <a:buChar char="•"/>
            </a:pPr>
            <a:r>
              <a:rPr lang="en-US" sz="1400">
                <a:latin typeface="+mn-lt"/>
                <a:cs typeface="Arial" panose="020B0604020202020204" pitchFamily="34" charset="0"/>
              </a:rPr>
              <a:t>Coordinate and communicate with the Project Support and Functional / Technical Leads to ensure successful completion of the project deliverables</a:t>
            </a:r>
          </a:p>
          <a:p>
            <a:pPr>
              <a:buFont typeface="Arial" panose="020B0604020202020204" pitchFamily="34" charset="0"/>
              <a:buChar char="•"/>
            </a:pPr>
            <a:r>
              <a:rPr lang="en-US" sz="1400">
                <a:latin typeface="+mn-lt"/>
                <a:cs typeface="Arial" panose="020B0604020202020204" pitchFamily="34" charset="0"/>
              </a:rPr>
              <a:t>Provide leadership for Project Support and Functional / Technical Leads throughout the project</a:t>
            </a:r>
          </a:p>
          <a:p>
            <a:pPr>
              <a:buFont typeface="Arial" panose="020B0604020202020204" pitchFamily="34" charset="0"/>
              <a:buChar char="•"/>
            </a:pPr>
            <a:r>
              <a:rPr lang="en-US" sz="1400">
                <a:latin typeface="+mn-lt"/>
                <a:cs typeface="Arial" panose="020B0604020202020204" pitchFamily="34" charset="0"/>
              </a:rPr>
              <a:t>Track project deliverables</a:t>
            </a:r>
          </a:p>
          <a:p>
            <a:pPr>
              <a:buFont typeface="Arial" panose="020B0604020202020204" pitchFamily="34" charset="0"/>
              <a:buChar char="•"/>
            </a:pPr>
            <a:r>
              <a:rPr lang="en-US" sz="1400">
                <a:latin typeface="+mn-lt"/>
                <a:cs typeface="Arial" panose="020B0604020202020204" pitchFamily="34" charset="0"/>
              </a:rPr>
              <a:t>Track, resolve, and escalate critical issues to minimize project risk factors</a:t>
            </a:r>
          </a:p>
          <a:p>
            <a:pPr>
              <a:buFont typeface="Arial" panose="020B0604020202020204" pitchFamily="34" charset="0"/>
              <a:buChar char="•"/>
            </a:pPr>
            <a:r>
              <a:rPr lang="en-US" sz="1400">
                <a:latin typeface="+mn-lt"/>
                <a:cs typeface="Arial" panose="020B0604020202020204" pitchFamily="34" charset="0"/>
              </a:rPr>
              <a:t>Communicate with Sponsors and Module Owners to establish collaborative and effective working relationships</a:t>
            </a:r>
          </a:p>
          <a:p>
            <a:pPr>
              <a:buFont typeface="Arial" panose="020B0604020202020204" pitchFamily="34" charset="0"/>
              <a:buChar char="•"/>
            </a:pPr>
            <a:r>
              <a:rPr lang="en-US" sz="1400">
                <a:latin typeface="+mn-lt"/>
                <a:cs typeface="Arial" panose="020B0604020202020204" pitchFamily="34" charset="0"/>
              </a:rPr>
              <a:t>Report on the project progress and communicate relevant information to the Sponsors and Module Owners frequently and systematically</a:t>
            </a:r>
          </a:p>
          <a:p>
            <a:pPr>
              <a:buFont typeface="Arial" panose="020B0604020202020204" pitchFamily="34" charset="0"/>
              <a:buChar char="•"/>
            </a:pPr>
            <a:r>
              <a:rPr lang="en-US" sz="1400">
                <a:latin typeface="+mn-lt"/>
                <a:cs typeface="Arial" panose="020B0604020202020204" pitchFamily="34" charset="0"/>
              </a:rPr>
              <a:t>Complete project reviews at pre-defined intervals</a:t>
            </a:r>
          </a:p>
          <a:p>
            <a:pPr marL="0" indent="0">
              <a:buNone/>
            </a:pPr>
            <a:endParaRPr lang="en-US" sz="1400"/>
          </a:p>
          <a:p>
            <a:endParaRPr lang="en-US" sz="1400"/>
          </a:p>
          <a:p>
            <a:endParaRPr lang="en-US" sz="1400"/>
          </a:p>
          <a:p>
            <a:endParaRPr lang="en-US" sz="1600" b="1"/>
          </a:p>
        </p:txBody>
      </p:sp>
      <p:grpSp>
        <p:nvGrpSpPr>
          <p:cNvPr id="9" name="Group 8">
            <a:extLst>
              <a:ext uri="{FF2B5EF4-FFF2-40B4-BE49-F238E27FC236}">
                <a16:creationId xmlns:a16="http://schemas.microsoft.com/office/drawing/2014/main" id="{8830A513-787E-76D8-A867-6CEECEEF3A5F}"/>
              </a:ext>
            </a:extLst>
          </p:cNvPr>
          <p:cNvGrpSpPr/>
          <p:nvPr/>
        </p:nvGrpSpPr>
        <p:grpSpPr>
          <a:xfrm>
            <a:off x="1333851" y="1439851"/>
            <a:ext cx="7086112" cy="510285"/>
            <a:chOff x="4293135" y="1349531"/>
            <a:chExt cx="7086112" cy="510285"/>
          </a:xfrm>
        </p:grpSpPr>
        <p:sp>
          <p:nvSpPr>
            <p:cNvPr id="8" name="Rectangle: Rounded Corners 7">
              <a:extLst>
                <a:ext uri="{FF2B5EF4-FFF2-40B4-BE49-F238E27FC236}">
                  <a16:creationId xmlns:a16="http://schemas.microsoft.com/office/drawing/2014/main" id="{44EFFD0B-68F3-2D98-09E8-7820C9F859B8}"/>
                </a:ext>
              </a:extLst>
            </p:cNvPr>
            <p:cNvSpPr/>
            <p:nvPr/>
          </p:nvSpPr>
          <p:spPr>
            <a:xfrm>
              <a:off x="7912379" y="1355358"/>
              <a:ext cx="1657247" cy="492826"/>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cs typeface="Arial" panose="020B0604020202020204" pitchFamily="34" charset="0"/>
                </a:rPr>
                <a:t>Mgr. – Compliance </a:t>
              </a:r>
              <a:r>
                <a:rPr lang="en-US" sz="1200">
                  <a:solidFill>
                    <a:schemeClr val="bg1"/>
                  </a:solidFill>
                  <a:cs typeface="Arial" panose="020B0604020202020204" pitchFamily="34" charset="0"/>
                </a:rPr>
                <a:t>C. Bryant-Gawthrop</a:t>
              </a:r>
            </a:p>
          </p:txBody>
        </p:sp>
        <p:sp>
          <p:nvSpPr>
            <p:cNvPr id="13" name="Rectangle: Rounded Corners 12">
              <a:extLst>
                <a:ext uri="{FF2B5EF4-FFF2-40B4-BE49-F238E27FC236}">
                  <a16:creationId xmlns:a16="http://schemas.microsoft.com/office/drawing/2014/main" id="{4739C7CF-09A2-4F08-BD4E-D3AF77B2B502}"/>
                </a:ext>
              </a:extLst>
            </p:cNvPr>
            <p:cNvSpPr/>
            <p:nvPr/>
          </p:nvSpPr>
          <p:spPr>
            <a:xfrm>
              <a:off x="9722000" y="1366990"/>
              <a:ext cx="1657247" cy="492826"/>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cs typeface="Arial" panose="020B0604020202020204" pitchFamily="34" charset="0"/>
                </a:rPr>
                <a:t>Manager – IT </a:t>
              </a:r>
            </a:p>
            <a:p>
              <a:pPr algn="ctr"/>
              <a:r>
                <a:rPr lang="en-US" sz="1200">
                  <a:solidFill>
                    <a:schemeClr val="bg1"/>
                  </a:solidFill>
                  <a:cs typeface="Arial" panose="020B0604020202020204" pitchFamily="34" charset="0"/>
                </a:rPr>
                <a:t>Julie Miller</a:t>
              </a:r>
            </a:p>
          </p:txBody>
        </p:sp>
        <p:sp>
          <p:nvSpPr>
            <p:cNvPr id="14" name="Rectangle: Rounded Corners 13">
              <a:extLst>
                <a:ext uri="{FF2B5EF4-FFF2-40B4-BE49-F238E27FC236}">
                  <a16:creationId xmlns:a16="http://schemas.microsoft.com/office/drawing/2014/main" id="{D7619C78-DECE-4D5F-B2BE-3F972BA77F78}"/>
                </a:ext>
              </a:extLst>
            </p:cNvPr>
            <p:cNvSpPr/>
            <p:nvPr/>
          </p:nvSpPr>
          <p:spPr>
            <a:xfrm>
              <a:off x="6102757" y="1349531"/>
              <a:ext cx="1657247" cy="492826"/>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cs typeface="Arial" panose="020B0604020202020204" pitchFamily="34" charset="0"/>
                </a:rPr>
                <a:t>Manager – SPS</a:t>
              </a:r>
            </a:p>
            <a:p>
              <a:pPr algn="ctr"/>
              <a:r>
                <a:rPr lang="en-US" sz="1200">
                  <a:solidFill>
                    <a:schemeClr val="bg1"/>
                  </a:solidFill>
                  <a:cs typeface="Arial" panose="020B0604020202020204" pitchFamily="34" charset="0"/>
                </a:rPr>
                <a:t>Kim Gascho</a:t>
              </a:r>
            </a:p>
          </p:txBody>
        </p:sp>
        <p:sp>
          <p:nvSpPr>
            <p:cNvPr id="15" name="Rectangle: Rounded Corners 14">
              <a:extLst>
                <a:ext uri="{FF2B5EF4-FFF2-40B4-BE49-F238E27FC236}">
                  <a16:creationId xmlns:a16="http://schemas.microsoft.com/office/drawing/2014/main" id="{8A0DC484-6685-4816-8FEA-2DABE5DC0CEB}"/>
                </a:ext>
              </a:extLst>
            </p:cNvPr>
            <p:cNvSpPr/>
            <p:nvPr/>
          </p:nvSpPr>
          <p:spPr>
            <a:xfrm>
              <a:off x="4293135" y="1349531"/>
              <a:ext cx="1657247" cy="492826"/>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cs typeface="Arial" panose="020B0604020202020204" pitchFamily="34" charset="0"/>
                </a:rPr>
                <a:t>Director </a:t>
              </a:r>
            </a:p>
            <a:p>
              <a:pPr algn="ctr"/>
              <a:r>
                <a:rPr lang="en-US" sz="1200">
                  <a:solidFill>
                    <a:schemeClr val="bg1"/>
                  </a:solidFill>
                  <a:cs typeface="Arial" panose="020B0604020202020204" pitchFamily="34" charset="0"/>
                </a:rPr>
                <a:t>Jessica Lawrence</a:t>
              </a:r>
            </a:p>
          </p:txBody>
        </p:sp>
      </p:grpSp>
      <p:pic>
        <p:nvPicPr>
          <p:cNvPr id="4" name="Picture 3">
            <a:extLst>
              <a:ext uri="{FF2B5EF4-FFF2-40B4-BE49-F238E27FC236}">
                <a16:creationId xmlns:a16="http://schemas.microsoft.com/office/drawing/2014/main" id="{93A5DDC6-3CE0-5BCC-4118-11CEF012BCEA}"/>
              </a:ext>
            </a:extLst>
          </p:cNvPr>
          <p:cNvPicPr>
            <a:picLocks noChangeAspect="1"/>
          </p:cNvPicPr>
          <p:nvPr/>
        </p:nvPicPr>
        <p:blipFill>
          <a:blip r:embed="rId2"/>
          <a:stretch>
            <a:fillRect/>
          </a:stretch>
        </p:blipFill>
        <p:spPr>
          <a:xfrm>
            <a:off x="1333851" y="6004810"/>
            <a:ext cx="4334632" cy="457240"/>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8A39D089-CCD0-0405-5008-D3697634BB63}"/>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225888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4809DD-77CB-491B-9A96-28F20337C796}"/>
              </a:ext>
            </a:extLst>
          </p:cNvPr>
          <p:cNvSpPr/>
          <p:nvPr/>
        </p:nvSpPr>
        <p:spPr>
          <a:xfrm>
            <a:off x="1321671" y="1023586"/>
            <a:ext cx="10119458" cy="17650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a:solidFill>
                  <a:schemeClr val="tx1"/>
                </a:solidFill>
              </a:rPr>
              <a:t>Functional Leads and Support</a:t>
            </a:r>
            <a:r>
              <a:rPr lang="en-US" b="1">
                <a:solidFill>
                  <a:schemeClr val="accent4"/>
                </a:solidFill>
              </a:rPr>
              <a:t>:</a:t>
            </a:r>
          </a:p>
        </p:txBody>
      </p:sp>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p:txBody>
          <a:bodyPr/>
          <a:lstStyle/>
          <a:p>
            <a:r>
              <a:rPr lang="en-US">
                <a:latin typeface="Arial Narrow" panose="020B0606020202030204" pitchFamily="34" charset="0"/>
              </a:rPr>
              <a:t>Project Governance – Functional Teams</a:t>
            </a:r>
          </a:p>
        </p:txBody>
      </p:sp>
      <p:sp>
        <p:nvSpPr>
          <p:cNvPr id="46" name="Text Placeholder 3">
            <a:extLst>
              <a:ext uri="{FF2B5EF4-FFF2-40B4-BE49-F238E27FC236}">
                <a16:creationId xmlns:a16="http://schemas.microsoft.com/office/drawing/2014/main" id="{EBD58183-1613-07F5-CF47-3457D7ACE571}"/>
              </a:ext>
            </a:extLst>
          </p:cNvPr>
          <p:cNvSpPr>
            <a:spLocks noGrp="1"/>
          </p:cNvSpPr>
          <p:nvPr>
            <p:ph type="body" sz="quarter" idx="14"/>
          </p:nvPr>
        </p:nvSpPr>
        <p:spPr>
          <a:xfrm>
            <a:off x="1526527" y="2837124"/>
            <a:ext cx="9262006" cy="2877856"/>
          </a:xfrm>
        </p:spPr>
        <p:txBody>
          <a:bodyPr>
            <a:normAutofit/>
          </a:bodyPr>
          <a:lstStyle/>
          <a:p>
            <a:pPr marL="0" indent="0">
              <a:buNone/>
            </a:pPr>
            <a:r>
              <a:rPr lang="en-US" sz="1400" b="1">
                <a:latin typeface="+mn-lt"/>
                <a:cs typeface="Arial" panose="020B0604020202020204" pitchFamily="34" charset="0"/>
              </a:rPr>
              <a:t>Functional Lead Responsibilities:</a:t>
            </a:r>
          </a:p>
          <a:p>
            <a:pPr>
              <a:buFont typeface="Arial" panose="020B0604020202020204" pitchFamily="34" charset="0"/>
              <a:buChar char="•"/>
            </a:pPr>
            <a:r>
              <a:rPr lang="en-US" sz="1400">
                <a:latin typeface="+mn-lt"/>
                <a:cs typeface="Arial" panose="020B0604020202020204" pitchFamily="34" charset="0"/>
              </a:rPr>
              <a:t>Knows the current business process and system very well (SME)</a:t>
            </a:r>
          </a:p>
          <a:p>
            <a:pPr>
              <a:buFont typeface="Arial" panose="020B0604020202020204" pitchFamily="34" charset="0"/>
              <a:buChar char="•"/>
            </a:pPr>
            <a:r>
              <a:rPr lang="en-US" sz="1400">
                <a:latin typeface="+mn-lt"/>
                <a:cs typeface="Arial" panose="020B0604020202020204" pitchFamily="34" charset="0"/>
              </a:rPr>
              <a:t>Owns whether the business process and system meets institutional and departmental business and reporting requirements</a:t>
            </a:r>
          </a:p>
          <a:p>
            <a:pPr>
              <a:buFont typeface="Arial" panose="020B0604020202020204" pitchFamily="34" charset="0"/>
              <a:buChar char="•"/>
            </a:pPr>
            <a:r>
              <a:rPr lang="en-US" sz="1400">
                <a:latin typeface="+mn-lt"/>
                <a:cs typeface="Arial" panose="020B0604020202020204" pitchFamily="34" charset="0"/>
              </a:rPr>
              <a:t>For project-related items, reports directly to the Project Managers and escalates issues timely</a:t>
            </a:r>
          </a:p>
          <a:p>
            <a:pPr>
              <a:buFont typeface="Arial" panose="020B0604020202020204" pitchFamily="34" charset="0"/>
              <a:buChar char="•"/>
            </a:pPr>
            <a:r>
              <a:rPr lang="en-US" sz="1400">
                <a:latin typeface="+mn-lt"/>
                <a:cs typeface="Arial" panose="020B0604020202020204" pitchFamily="34" charset="0"/>
              </a:rPr>
              <a:t>Plays an active role in the OCM process</a:t>
            </a:r>
          </a:p>
          <a:p>
            <a:pPr>
              <a:buFont typeface="Arial" panose="020B0604020202020204" pitchFamily="34" charset="0"/>
              <a:buChar char="•"/>
            </a:pPr>
            <a:r>
              <a:rPr lang="en-US" sz="1400">
                <a:latin typeface="+mn-lt"/>
                <a:cs typeface="Arial" panose="020B0604020202020204" pitchFamily="34" charset="0"/>
              </a:rPr>
              <a:t>Works with functional area teams to resolve and escalate issues</a:t>
            </a:r>
          </a:p>
          <a:p>
            <a:pPr>
              <a:buFont typeface="Arial" panose="020B0604020202020204" pitchFamily="34" charset="0"/>
              <a:buChar char="•"/>
            </a:pPr>
            <a:r>
              <a:rPr lang="en-US" sz="1400">
                <a:latin typeface="+mn-lt"/>
                <a:cs typeface="Arial" panose="020B0604020202020204" pitchFamily="34" charset="0"/>
              </a:rPr>
              <a:t>Provides functional design insights to the team</a:t>
            </a:r>
          </a:p>
          <a:p>
            <a:pPr>
              <a:buFont typeface="Arial" panose="020B0604020202020204" pitchFamily="34" charset="0"/>
              <a:buChar char="•"/>
            </a:pPr>
            <a:r>
              <a:rPr lang="en-US" sz="1400">
                <a:latin typeface="+mn-lt"/>
                <a:cs typeface="Arial" panose="020B0604020202020204" pitchFamily="34" charset="0"/>
              </a:rPr>
              <a:t>Prioritizes user and functional requirements</a:t>
            </a:r>
          </a:p>
          <a:p>
            <a:pPr>
              <a:buFont typeface="Arial" panose="020B0604020202020204" pitchFamily="34" charset="0"/>
              <a:buChar char="•"/>
            </a:pPr>
            <a:r>
              <a:rPr lang="en-US" sz="1400">
                <a:latin typeface="+mn-lt"/>
                <a:cs typeface="Arial" panose="020B0604020202020204" pitchFamily="34" charset="0"/>
              </a:rPr>
              <a:t>Leads development for implementation of roles and permissions in the redesigned processes and systems</a:t>
            </a:r>
          </a:p>
          <a:p>
            <a:pPr>
              <a:buFont typeface="Arial" panose="020B0604020202020204" pitchFamily="34" charset="0"/>
              <a:buChar char="•"/>
            </a:pPr>
            <a:endParaRPr lang="en-US" sz="1400">
              <a:latin typeface="+mn-lt"/>
              <a:cs typeface="Arial" panose="020B0604020202020204" pitchFamily="34" charset="0"/>
            </a:endParaRPr>
          </a:p>
          <a:p>
            <a:pPr marL="0" indent="0">
              <a:buNone/>
            </a:pPr>
            <a:r>
              <a:rPr lang="en-US" sz="1400" b="1">
                <a:latin typeface="+mn-lt"/>
                <a:cs typeface="Arial" panose="020B0604020202020204" pitchFamily="34" charset="0"/>
              </a:rPr>
              <a:t>Anticipated FTE:</a:t>
            </a:r>
          </a:p>
          <a:p>
            <a:pPr>
              <a:buFont typeface="Arial" panose="020B0604020202020204" pitchFamily="34" charset="0"/>
              <a:buChar char="•"/>
            </a:pPr>
            <a:r>
              <a:rPr lang="en-US" sz="1400">
                <a:latin typeface="+mn-lt"/>
                <a:cs typeface="Arial" panose="020B0604020202020204" pitchFamily="34" charset="0"/>
              </a:rPr>
              <a:t>Depending on workstream implementation schedule: .25-.75 FTE</a:t>
            </a:r>
          </a:p>
          <a:p>
            <a:pPr marL="0" indent="0">
              <a:buNone/>
            </a:pPr>
            <a:endParaRPr lang="en-US" sz="1600" b="1"/>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fld id="{8A7A6979-0714-4377-B894-6BE4C2D6E202}" type="slidenum">
              <a:rPr lang="en-US" smtClean="0"/>
              <a:pPr/>
              <a:t>17</a:t>
            </a:fld>
            <a:endParaRPr lang="en-US"/>
          </a:p>
        </p:txBody>
      </p:sp>
      <p:sp>
        <p:nvSpPr>
          <p:cNvPr id="35" name="Rectangle: Rounded Corners 34">
            <a:extLst>
              <a:ext uri="{FF2B5EF4-FFF2-40B4-BE49-F238E27FC236}">
                <a16:creationId xmlns:a16="http://schemas.microsoft.com/office/drawing/2014/main" id="{AB77D83A-AD34-DB77-74BB-ED397F86F588}"/>
              </a:ext>
            </a:extLst>
          </p:cNvPr>
          <p:cNvSpPr/>
          <p:nvPr/>
        </p:nvSpPr>
        <p:spPr>
          <a:xfrm>
            <a:off x="4544911" y="2282989"/>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Export Control</a:t>
            </a:r>
          </a:p>
          <a:p>
            <a:pPr algn="ctr"/>
            <a:r>
              <a:rPr lang="en-US" sz="1200">
                <a:solidFill>
                  <a:schemeClr val="tx1"/>
                </a:solidFill>
                <a:latin typeface="Acumin Pro" panose="020B0504020202020204" pitchFamily="34" charset="0"/>
                <a:cs typeface="Arial" panose="020B0604020202020204" pitchFamily="34" charset="0"/>
              </a:rPr>
              <a:t>Rene Celeste</a:t>
            </a:r>
          </a:p>
        </p:txBody>
      </p:sp>
      <p:sp>
        <p:nvSpPr>
          <p:cNvPr id="36" name="Rectangle: Rounded Corners 35">
            <a:extLst>
              <a:ext uri="{FF2B5EF4-FFF2-40B4-BE49-F238E27FC236}">
                <a16:creationId xmlns:a16="http://schemas.microsoft.com/office/drawing/2014/main" id="{B795CA16-C244-3955-9E51-3318142FB598}"/>
              </a:ext>
            </a:extLst>
          </p:cNvPr>
          <p:cNvSpPr/>
          <p:nvPr/>
        </p:nvSpPr>
        <p:spPr>
          <a:xfrm>
            <a:off x="2932292" y="2288978"/>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Biosafety</a:t>
            </a:r>
          </a:p>
          <a:p>
            <a:pPr algn="ctr"/>
            <a:r>
              <a:rPr lang="en-US" sz="1200">
                <a:solidFill>
                  <a:schemeClr val="tx1"/>
                </a:solidFill>
                <a:latin typeface="Acumin Pro" panose="020B0504020202020204" pitchFamily="34" charset="0"/>
                <a:cs typeface="Arial" panose="020B0604020202020204" pitchFamily="34" charset="0"/>
              </a:rPr>
              <a:t>Josh Brown</a:t>
            </a:r>
          </a:p>
        </p:txBody>
      </p:sp>
      <p:sp>
        <p:nvSpPr>
          <p:cNvPr id="37" name="Rectangle: Rounded Corners 36">
            <a:extLst>
              <a:ext uri="{FF2B5EF4-FFF2-40B4-BE49-F238E27FC236}">
                <a16:creationId xmlns:a16="http://schemas.microsoft.com/office/drawing/2014/main" id="{E6852496-CC49-EA17-93D5-E1D26102600F}"/>
              </a:ext>
            </a:extLst>
          </p:cNvPr>
          <p:cNvSpPr/>
          <p:nvPr/>
        </p:nvSpPr>
        <p:spPr>
          <a:xfrm>
            <a:off x="1316799" y="2288978"/>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IACUC</a:t>
            </a:r>
          </a:p>
          <a:p>
            <a:pPr algn="ctr"/>
            <a:r>
              <a:rPr lang="en-US" sz="1200">
                <a:solidFill>
                  <a:schemeClr val="tx1"/>
                </a:solidFill>
                <a:latin typeface="Acumin Pro" panose="020B0504020202020204" pitchFamily="34" charset="0"/>
                <a:cs typeface="Arial" panose="020B0604020202020204" pitchFamily="34" charset="0"/>
              </a:rPr>
              <a:t>Lisa Snider</a:t>
            </a:r>
          </a:p>
        </p:txBody>
      </p:sp>
      <p:sp>
        <p:nvSpPr>
          <p:cNvPr id="38" name="Rectangle: Rounded Corners 37">
            <a:extLst>
              <a:ext uri="{FF2B5EF4-FFF2-40B4-BE49-F238E27FC236}">
                <a16:creationId xmlns:a16="http://schemas.microsoft.com/office/drawing/2014/main" id="{6603BC87-A37A-801E-4BCE-697D19BA3835}"/>
              </a:ext>
            </a:extLst>
          </p:cNvPr>
          <p:cNvSpPr/>
          <p:nvPr/>
        </p:nvSpPr>
        <p:spPr>
          <a:xfrm>
            <a:off x="7770149" y="2288978"/>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COI</a:t>
            </a:r>
          </a:p>
          <a:p>
            <a:pPr algn="ctr"/>
            <a:r>
              <a:rPr lang="en-US" sz="1200">
                <a:solidFill>
                  <a:schemeClr val="tx1"/>
                </a:solidFill>
                <a:latin typeface="Acumin Pro" panose="020B0504020202020204" pitchFamily="34" charset="0"/>
                <a:cs typeface="Arial" panose="020B0604020202020204" pitchFamily="34" charset="0"/>
              </a:rPr>
              <a:t>Cecon M. / Sean C.</a:t>
            </a:r>
          </a:p>
        </p:txBody>
      </p:sp>
      <p:sp>
        <p:nvSpPr>
          <p:cNvPr id="39" name="Rectangle: Rounded Corners 38">
            <a:extLst>
              <a:ext uri="{FF2B5EF4-FFF2-40B4-BE49-F238E27FC236}">
                <a16:creationId xmlns:a16="http://schemas.microsoft.com/office/drawing/2014/main" id="{9C7F7D27-8B02-4C1F-14E9-C9703195462D}"/>
              </a:ext>
            </a:extLst>
          </p:cNvPr>
          <p:cNvSpPr/>
          <p:nvPr/>
        </p:nvSpPr>
        <p:spPr>
          <a:xfrm>
            <a:off x="4547785" y="1392387"/>
            <a:ext cx="1548215" cy="809209"/>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Post Award</a:t>
            </a:r>
          </a:p>
          <a:p>
            <a:pPr algn="ctr"/>
            <a:r>
              <a:rPr lang="en-US" sz="1200">
                <a:solidFill>
                  <a:schemeClr val="tx1"/>
                </a:solidFill>
                <a:latin typeface="Acumin Pro" panose="020B0504020202020204" pitchFamily="34" charset="0"/>
                <a:cs typeface="Arial" panose="020B0604020202020204" pitchFamily="34" charset="0"/>
              </a:rPr>
              <a:t>Cori Mellady</a:t>
            </a:r>
          </a:p>
          <a:p>
            <a:pPr algn="ctr"/>
            <a:r>
              <a:rPr lang="en-US" sz="1200">
                <a:solidFill>
                  <a:schemeClr val="tx1"/>
                </a:solidFill>
                <a:latin typeface="Acumin Pro" panose="020B0504020202020204" pitchFamily="34" charset="0"/>
                <a:cs typeface="Arial" panose="020B0604020202020204" pitchFamily="34" charset="0"/>
              </a:rPr>
              <a:t>Suzanne Payne</a:t>
            </a:r>
          </a:p>
        </p:txBody>
      </p:sp>
      <p:sp>
        <p:nvSpPr>
          <p:cNvPr id="40" name="Rectangle: Rounded Corners 39">
            <a:extLst>
              <a:ext uri="{FF2B5EF4-FFF2-40B4-BE49-F238E27FC236}">
                <a16:creationId xmlns:a16="http://schemas.microsoft.com/office/drawing/2014/main" id="{DE6B2C6E-86DA-6F66-FFA2-38B652B7937A}"/>
              </a:ext>
            </a:extLst>
          </p:cNvPr>
          <p:cNvSpPr/>
          <p:nvPr/>
        </p:nvSpPr>
        <p:spPr>
          <a:xfrm>
            <a:off x="2932292" y="1398720"/>
            <a:ext cx="1548215" cy="809209"/>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Agreements</a:t>
            </a:r>
          </a:p>
          <a:p>
            <a:pPr algn="ctr"/>
            <a:r>
              <a:rPr lang="en-US" sz="1200">
                <a:solidFill>
                  <a:schemeClr val="tx1"/>
                </a:solidFill>
                <a:latin typeface="Acumin Pro" panose="020B0504020202020204" pitchFamily="34" charset="0"/>
                <a:cs typeface="Arial" panose="020B0604020202020204" pitchFamily="34" charset="0"/>
              </a:rPr>
              <a:t>Laura Gray</a:t>
            </a:r>
          </a:p>
          <a:p>
            <a:pPr algn="ctr"/>
            <a:r>
              <a:rPr lang="en-US" sz="1200">
                <a:solidFill>
                  <a:schemeClr val="tx1"/>
                </a:solidFill>
                <a:latin typeface="Acumin Pro" panose="020B0504020202020204" pitchFamily="34" charset="0"/>
                <a:cs typeface="Arial" panose="020B0604020202020204" pitchFamily="34" charset="0"/>
              </a:rPr>
              <a:t>Amanda V.</a:t>
            </a:r>
          </a:p>
        </p:txBody>
      </p:sp>
      <p:sp>
        <p:nvSpPr>
          <p:cNvPr id="41" name="Rectangle: Rounded Corners 40">
            <a:extLst>
              <a:ext uri="{FF2B5EF4-FFF2-40B4-BE49-F238E27FC236}">
                <a16:creationId xmlns:a16="http://schemas.microsoft.com/office/drawing/2014/main" id="{633B50BC-43B4-068A-B352-EDB013DF3DC0}"/>
              </a:ext>
            </a:extLst>
          </p:cNvPr>
          <p:cNvSpPr/>
          <p:nvPr/>
        </p:nvSpPr>
        <p:spPr>
          <a:xfrm>
            <a:off x="1319672" y="1398720"/>
            <a:ext cx="1548215" cy="809209"/>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Pre-Award</a:t>
            </a:r>
          </a:p>
          <a:p>
            <a:pPr algn="ctr"/>
            <a:r>
              <a:rPr lang="en-US" sz="1200">
                <a:solidFill>
                  <a:schemeClr val="tx1"/>
                </a:solidFill>
                <a:latin typeface="Acumin Pro" panose="020B0504020202020204" pitchFamily="34" charset="0"/>
                <a:cs typeface="Arial" panose="020B0604020202020204" pitchFamily="34" charset="0"/>
              </a:rPr>
              <a:t>Jenny Siemers</a:t>
            </a:r>
          </a:p>
          <a:p>
            <a:pPr algn="ctr"/>
            <a:r>
              <a:rPr lang="en-US" sz="1200">
                <a:solidFill>
                  <a:schemeClr val="tx1"/>
                </a:solidFill>
                <a:latin typeface="Acumin Pro" panose="020B0504020202020204" pitchFamily="34" charset="0"/>
                <a:cs typeface="Arial" panose="020B0604020202020204" pitchFamily="34" charset="0"/>
              </a:rPr>
              <a:t>Cathy Skidmore</a:t>
            </a:r>
          </a:p>
        </p:txBody>
      </p:sp>
      <p:sp>
        <p:nvSpPr>
          <p:cNvPr id="42" name="Rectangle: Rounded Corners 41">
            <a:extLst>
              <a:ext uri="{FF2B5EF4-FFF2-40B4-BE49-F238E27FC236}">
                <a16:creationId xmlns:a16="http://schemas.microsoft.com/office/drawing/2014/main" id="{17448433-067A-98B7-1150-EFC05E566A99}"/>
              </a:ext>
            </a:extLst>
          </p:cNvPr>
          <p:cNvSpPr/>
          <p:nvPr/>
        </p:nvSpPr>
        <p:spPr>
          <a:xfrm>
            <a:off x="9397136" y="1818148"/>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IRB</a:t>
            </a:r>
          </a:p>
          <a:p>
            <a:pPr algn="ctr"/>
            <a:r>
              <a:rPr lang="en-US" sz="1200">
                <a:solidFill>
                  <a:schemeClr val="tx1"/>
                </a:solidFill>
                <a:latin typeface="Acumin Pro" panose="020B0504020202020204" pitchFamily="34" charset="0"/>
                <a:cs typeface="Arial" panose="020B0604020202020204" pitchFamily="34" charset="0"/>
              </a:rPr>
              <a:t>Sarah Abney</a:t>
            </a:r>
          </a:p>
        </p:txBody>
      </p:sp>
      <p:sp>
        <p:nvSpPr>
          <p:cNvPr id="43" name="Rectangle: Rounded Corners 42">
            <a:extLst>
              <a:ext uri="{FF2B5EF4-FFF2-40B4-BE49-F238E27FC236}">
                <a16:creationId xmlns:a16="http://schemas.microsoft.com/office/drawing/2014/main" id="{44830485-0A2C-BA73-94EC-CC975CB31350}"/>
              </a:ext>
            </a:extLst>
          </p:cNvPr>
          <p:cNvSpPr/>
          <p:nvPr/>
        </p:nvSpPr>
        <p:spPr>
          <a:xfrm>
            <a:off x="6157530" y="2282988"/>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FP&amp;A</a:t>
            </a:r>
          </a:p>
          <a:p>
            <a:pPr algn="ctr"/>
            <a:r>
              <a:rPr lang="en-US" sz="1200">
                <a:solidFill>
                  <a:schemeClr val="tx1"/>
                </a:solidFill>
                <a:latin typeface="Acumin Pro" panose="020B0504020202020204" pitchFamily="34" charset="0"/>
                <a:cs typeface="Arial" panose="020B0604020202020204" pitchFamily="34" charset="0"/>
              </a:rPr>
              <a:t>Abby Snodgrass</a:t>
            </a:r>
          </a:p>
        </p:txBody>
      </p:sp>
      <p:sp>
        <p:nvSpPr>
          <p:cNvPr id="44" name="Rectangle: Rounded Corners 43">
            <a:extLst>
              <a:ext uri="{FF2B5EF4-FFF2-40B4-BE49-F238E27FC236}">
                <a16:creationId xmlns:a16="http://schemas.microsoft.com/office/drawing/2014/main" id="{ACBEA737-008C-8B56-CB5E-65CBB0588497}"/>
              </a:ext>
            </a:extLst>
          </p:cNvPr>
          <p:cNvSpPr/>
          <p:nvPr/>
        </p:nvSpPr>
        <p:spPr>
          <a:xfrm>
            <a:off x="9397136" y="1353307"/>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COC/COI</a:t>
            </a:r>
          </a:p>
          <a:p>
            <a:pPr algn="ctr"/>
            <a:r>
              <a:rPr lang="en-US" sz="1200">
                <a:solidFill>
                  <a:schemeClr val="tx1"/>
                </a:solidFill>
                <a:latin typeface="Acumin Pro" panose="020B0504020202020204" pitchFamily="34" charset="0"/>
                <a:cs typeface="Arial" panose="020B0604020202020204" pitchFamily="34" charset="0"/>
              </a:rPr>
              <a:t>Deb Trice</a:t>
            </a:r>
          </a:p>
        </p:txBody>
      </p:sp>
      <p:sp>
        <p:nvSpPr>
          <p:cNvPr id="17" name="Rectangle: Rounded Corners 16">
            <a:extLst>
              <a:ext uri="{FF2B5EF4-FFF2-40B4-BE49-F238E27FC236}">
                <a16:creationId xmlns:a16="http://schemas.microsoft.com/office/drawing/2014/main" id="{3BB91026-47CC-4B91-BB9D-EA38F7EFAC6D}"/>
              </a:ext>
            </a:extLst>
          </p:cNvPr>
          <p:cNvSpPr/>
          <p:nvPr/>
        </p:nvSpPr>
        <p:spPr>
          <a:xfrm>
            <a:off x="6160405" y="1392387"/>
            <a:ext cx="1548215" cy="809209"/>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Financial Affairs</a:t>
            </a:r>
          </a:p>
          <a:p>
            <a:pPr algn="ctr"/>
            <a:r>
              <a:rPr lang="en-US" sz="1200">
                <a:solidFill>
                  <a:schemeClr val="tx1"/>
                </a:solidFill>
                <a:latin typeface="Acumin Pro" panose="020B0504020202020204" pitchFamily="34" charset="0"/>
                <a:cs typeface="Arial" panose="020B0604020202020204" pitchFamily="34" charset="0"/>
              </a:rPr>
              <a:t>Dana Simms</a:t>
            </a:r>
          </a:p>
          <a:p>
            <a:pPr algn="ctr"/>
            <a:r>
              <a:rPr lang="en-US" sz="1200">
                <a:solidFill>
                  <a:schemeClr val="tx1"/>
                </a:solidFill>
                <a:latin typeface="Acumin Pro" panose="020B0504020202020204" pitchFamily="34" charset="0"/>
                <a:cs typeface="Arial" panose="020B0604020202020204" pitchFamily="34" charset="0"/>
              </a:rPr>
              <a:t>Andrea Kane</a:t>
            </a:r>
          </a:p>
        </p:txBody>
      </p:sp>
      <p:sp>
        <p:nvSpPr>
          <p:cNvPr id="18" name="Rectangle: Rounded Corners 17">
            <a:extLst>
              <a:ext uri="{FF2B5EF4-FFF2-40B4-BE49-F238E27FC236}">
                <a16:creationId xmlns:a16="http://schemas.microsoft.com/office/drawing/2014/main" id="{0F0F9E5B-D0B3-4940-AFC4-9F015BFE9B8C}"/>
              </a:ext>
            </a:extLst>
          </p:cNvPr>
          <p:cNvSpPr/>
          <p:nvPr/>
        </p:nvSpPr>
        <p:spPr>
          <a:xfrm>
            <a:off x="9397136" y="2282989"/>
            <a:ext cx="1548215" cy="406947"/>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Comptroller</a:t>
            </a:r>
          </a:p>
          <a:p>
            <a:pPr algn="ctr"/>
            <a:r>
              <a:rPr lang="en-US" sz="1200">
                <a:solidFill>
                  <a:schemeClr val="tx1"/>
                </a:solidFill>
                <a:latin typeface="Acumin Pro" panose="020B0504020202020204" pitchFamily="34" charset="0"/>
                <a:cs typeface="Arial" panose="020B0604020202020204" pitchFamily="34" charset="0"/>
              </a:rPr>
              <a:t>Kim Hoebel</a:t>
            </a:r>
          </a:p>
        </p:txBody>
      </p:sp>
      <p:sp>
        <p:nvSpPr>
          <p:cNvPr id="19" name="Rectangle: Rounded Corners 18">
            <a:extLst>
              <a:ext uri="{FF2B5EF4-FFF2-40B4-BE49-F238E27FC236}">
                <a16:creationId xmlns:a16="http://schemas.microsoft.com/office/drawing/2014/main" id="{3BE48739-0FD1-47A5-BFCF-B634C4C9D312}"/>
              </a:ext>
            </a:extLst>
          </p:cNvPr>
          <p:cNvSpPr/>
          <p:nvPr/>
        </p:nvSpPr>
        <p:spPr>
          <a:xfrm>
            <a:off x="7781643" y="1392387"/>
            <a:ext cx="1548215" cy="809209"/>
          </a:xfrm>
          <a:prstGeom prst="roundRect">
            <a:avLst/>
          </a:prstGeom>
          <a:solidFill>
            <a:srgbClr val="EBD99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cumin Pro" panose="020B0504020202020204" pitchFamily="34" charset="0"/>
                <a:cs typeface="Arial" panose="020B0604020202020204" pitchFamily="34" charset="0"/>
              </a:rPr>
              <a:t>PARI</a:t>
            </a:r>
          </a:p>
          <a:p>
            <a:pPr algn="ctr"/>
            <a:r>
              <a:rPr lang="en-US" sz="1200">
                <a:solidFill>
                  <a:schemeClr val="tx1"/>
                </a:solidFill>
                <a:latin typeface="Acumin Pro" panose="020B0504020202020204" pitchFamily="34" charset="0"/>
                <a:cs typeface="Arial" panose="020B0604020202020204" pitchFamily="34" charset="0"/>
              </a:rPr>
              <a:t>Crystal Seibert</a:t>
            </a:r>
          </a:p>
          <a:p>
            <a:pPr algn="ctr"/>
            <a:r>
              <a:rPr lang="en-US" sz="1200">
                <a:solidFill>
                  <a:schemeClr val="tx1"/>
                </a:solidFill>
                <a:latin typeface="Acumin Pro" panose="020B0504020202020204" pitchFamily="34" charset="0"/>
                <a:cs typeface="Arial" panose="020B0604020202020204" pitchFamily="34" charset="0"/>
              </a:rPr>
              <a:t>Allison Granger</a:t>
            </a:r>
          </a:p>
        </p:txBody>
      </p:sp>
      <p:pic>
        <p:nvPicPr>
          <p:cNvPr id="3" name="Picture 2">
            <a:extLst>
              <a:ext uri="{FF2B5EF4-FFF2-40B4-BE49-F238E27FC236}">
                <a16:creationId xmlns:a16="http://schemas.microsoft.com/office/drawing/2014/main" id="{551F5B5A-4C60-389B-3EB2-8562AC20AD6B}"/>
              </a:ext>
            </a:extLst>
          </p:cNvPr>
          <p:cNvPicPr>
            <a:picLocks noChangeAspect="1"/>
          </p:cNvPicPr>
          <p:nvPr/>
        </p:nvPicPr>
        <p:blipFill>
          <a:blip r:embed="rId2"/>
          <a:stretch>
            <a:fillRect/>
          </a:stretch>
        </p:blipFill>
        <p:spPr>
          <a:xfrm>
            <a:off x="1321671" y="5992120"/>
            <a:ext cx="4334632" cy="457240"/>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15C00746-52DB-4560-9235-ACE159C69737}"/>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263525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633E12F-419A-46E1-B181-9241C2A90E81}"/>
              </a:ext>
            </a:extLst>
          </p:cNvPr>
          <p:cNvSpPr/>
          <p:nvPr/>
        </p:nvSpPr>
        <p:spPr>
          <a:xfrm>
            <a:off x="1336646" y="1055914"/>
            <a:ext cx="10138312" cy="1765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a:solidFill>
                  <a:schemeClr val="tx1"/>
                </a:solidFill>
                <a:cs typeface="Arial" panose="020B0604020202020204" pitchFamily="34" charset="0"/>
              </a:rPr>
              <a:t>Technical Leads and Support:</a:t>
            </a:r>
          </a:p>
        </p:txBody>
      </p:sp>
      <p:sp>
        <p:nvSpPr>
          <p:cNvPr id="2" name="Title 1">
            <a:extLst>
              <a:ext uri="{FF2B5EF4-FFF2-40B4-BE49-F238E27FC236}">
                <a16:creationId xmlns:a16="http://schemas.microsoft.com/office/drawing/2014/main" id="{2AC02820-7C49-CA60-3F42-CB35C8A82573}"/>
              </a:ext>
            </a:extLst>
          </p:cNvPr>
          <p:cNvSpPr>
            <a:spLocks noGrp="1"/>
          </p:cNvSpPr>
          <p:nvPr>
            <p:ph type="ctrTitle"/>
          </p:nvPr>
        </p:nvSpPr>
        <p:spPr/>
        <p:txBody>
          <a:bodyPr/>
          <a:lstStyle/>
          <a:p>
            <a:r>
              <a:rPr lang="en-US">
                <a:latin typeface="Arial Narrow" panose="020B0606020202030204" pitchFamily="34" charset="0"/>
              </a:rPr>
              <a:t>Project Governance –Technical Teams</a:t>
            </a:r>
          </a:p>
        </p:txBody>
      </p:sp>
      <p:sp>
        <p:nvSpPr>
          <p:cNvPr id="5" name="Date Placeholder 4">
            <a:extLst>
              <a:ext uri="{FF2B5EF4-FFF2-40B4-BE49-F238E27FC236}">
                <a16:creationId xmlns:a16="http://schemas.microsoft.com/office/drawing/2014/main" id="{1FB77692-3BA5-ED59-4F09-C7CB10C3ACD4}"/>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6" name="Slide Number Placeholder 5">
            <a:extLst>
              <a:ext uri="{FF2B5EF4-FFF2-40B4-BE49-F238E27FC236}">
                <a16:creationId xmlns:a16="http://schemas.microsoft.com/office/drawing/2014/main" id="{92711891-4FAC-6433-217C-7C6BF745C495}"/>
              </a:ext>
            </a:extLst>
          </p:cNvPr>
          <p:cNvSpPr>
            <a:spLocks noGrp="1"/>
          </p:cNvSpPr>
          <p:nvPr>
            <p:ph type="sldNum" sz="quarter" idx="12"/>
          </p:nvPr>
        </p:nvSpPr>
        <p:spPr/>
        <p:txBody>
          <a:bodyPr/>
          <a:lstStyle/>
          <a:p>
            <a:fld id="{8A7A6979-0714-4377-B894-6BE4C2D6E202}" type="slidenum">
              <a:rPr lang="en-US" smtClean="0"/>
              <a:pPr/>
              <a:t>18</a:t>
            </a:fld>
            <a:endParaRPr lang="en-US"/>
          </a:p>
        </p:txBody>
      </p:sp>
      <p:sp>
        <p:nvSpPr>
          <p:cNvPr id="32" name="Rectangle: Rounded Corners 31">
            <a:extLst>
              <a:ext uri="{FF2B5EF4-FFF2-40B4-BE49-F238E27FC236}">
                <a16:creationId xmlns:a16="http://schemas.microsoft.com/office/drawing/2014/main" id="{F02310B4-63FD-AD9F-972D-CE58525C1C18}"/>
              </a:ext>
            </a:extLst>
          </p:cNvPr>
          <p:cNvSpPr/>
          <p:nvPr/>
        </p:nvSpPr>
        <p:spPr>
          <a:xfrm>
            <a:off x="3390491" y="1474855"/>
            <a:ext cx="1810747" cy="1002493"/>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cs typeface="Arial" panose="020B0604020202020204" pitchFamily="34" charset="0"/>
              </a:rPr>
              <a:t>Business Solutions</a:t>
            </a:r>
          </a:p>
          <a:p>
            <a:pPr algn="ctr"/>
            <a:r>
              <a:rPr lang="en-US" sz="1200">
                <a:solidFill>
                  <a:schemeClr val="tx1"/>
                </a:solidFill>
                <a:cs typeface="Arial" panose="020B0604020202020204" pitchFamily="34" charset="0"/>
              </a:rPr>
              <a:t>Allison Harris</a:t>
            </a:r>
          </a:p>
          <a:p>
            <a:pPr algn="ctr"/>
            <a:r>
              <a:rPr lang="en-US" sz="1200">
                <a:solidFill>
                  <a:schemeClr val="tx1"/>
                </a:solidFill>
                <a:cs typeface="Arial" panose="020B0604020202020204" pitchFamily="34" charset="0"/>
              </a:rPr>
              <a:t>Jennifer Stokes</a:t>
            </a:r>
          </a:p>
        </p:txBody>
      </p:sp>
      <p:sp>
        <p:nvSpPr>
          <p:cNvPr id="3" name="Text Placeholder 3">
            <a:extLst>
              <a:ext uri="{FF2B5EF4-FFF2-40B4-BE49-F238E27FC236}">
                <a16:creationId xmlns:a16="http://schemas.microsoft.com/office/drawing/2014/main" id="{D151ECE5-D38A-BD26-210B-36B56907E9BE}"/>
              </a:ext>
            </a:extLst>
          </p:cNvPr>
          <p:cNvSpPr txBox="1">
            <a:spLocks/>
          </p:cNvSpPr>
          <p:nvPr/>
        </p:nvSpPr>
        <p:spPr>
          <a:xfrm>
            <a:off x="1506148" y="2672440"/>
            <a:ext cx="9247534" cy="3528435"/>
          </a:xfrm>
          <a:prstGeom prst="rect">
            <a:avLst/>
          </a:prstGeom>
        </p:spPr>
        <p:txBody>
          <a:bodyPr vert="horz" lIns="0" tIns="0" rIns="0" bIns="0" rtlCol="0">
            <a:normAutofit lnSpcReduction="100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Wingdings" charset="2"/>
              <a:buNone/>
            </a:pPr>
            <a:r>
              <a:rPr lang="en-US" sz="1400" b="1">
                <a:latin typeface="+mn-lt"/>
                <a:cs typeface="Arial" panose="020B0604020202020204" pitchFamily="34" charset="0"/>
              </a:rPr>
              <a:t>Technical Lead Responsibilities:</a:t>
            </a:r>
          </a:p>
          <a:p>
            <a:pPr>
              <a:buFont typeface="Arial" panose="020B0604020202020204" pitchFamily="34" charset="0"/>
              <a:buChar char="•"/>
            </a:pPr>
            <a:r>
              <a:rPr lang="en-US" sz="1400">
                <a:latin typeface="+mn-lt"/>
                <a:cs typeface="Arial" panose="020B0604020202020204" pitchFamily="34" charset="0"/>
              </a:rPr>
              <a:t>Define &amp; coordinate technical tasks for the development of the software and interfaces</a:t>
            </a:r>
          </a:p>
          <a:p>
            <a:pPr>
              <a:buFont typeface="Arial" panose="020B0604020202020204" pitchFamily="34" charset="0"/>
              <a:buChar char="•"/>
            </a:pPr>
            <a:r>
              <a:rPr lang="en-US" sz="1400">
                <a:latin typeface="+mn-lt"/>
                <a:cs typeface="Arial" panose="020B0604020202020204" pitchFamily="34" charset="0"/>
              </a:rPr>
              <a:t>For project-related items, reports directly to the IT Project Manager with a matrix dotted line to the Purdue IT Sponsor</a:t>
            </a:r>
          </a:p>
          <a:p>
            <a:pPr>
              <a:buFont typeface="Arial" panose="020B0604020202020204" pitchFamily="34" charset="0"/>
              <a:buChar char="•"/>
            </a:pPr>
            <a:r>
              <a:rPr lang="en-US" sz="1400">
                <a:latin typeface="+mn-lt"/>
                <a:cs typeface="Arial" panose="020B0604020202020204" pitchFamily="34" charset="0"/>
              </a:rPr>
              <a:t>Create/Manage architecture diagrams/plans</a:t>
            </a:r>
          </a:p>
          <a:p>
            <a:pPr>
              <a:buFont typeface="Arial" panose="020B0604020202020204" pitchFamily="34" charset="0"/>
              <a:buChar char="•"/>
            </a:pPr>
            <a:r>
              <a:rPr lang="en-US" sz="1400">
                <a:latin typeface="+mn-lt"/>
                <a:cs typeface="Arial" panose="020B0604020202020204" pitchFamily="34" charset="0"/>
              </a:rPr>
              <a:t>Work with vendors and serve as the interface between the analysts/config experts, the functional leads and project leaders</a:t>
            </a:r>
          </a:p>
          <a:p>
            <a:pPr>
              <a:buFont typeface="Arial" panose="020B0604020202020204" pitchFamily="34" charset="0"/>
              <a:buChar char="•"/>
            </a:pPr>
            <a:r>
              <a:rPr lang="en-US" sz="1400">
                <a:latin typeface="+mn-lt"/>
                <a:cs typeface="Arial" panose="020B0604020202020204" pitchFamily="34" charset="0"/>
              </a:rPr>
              <a:t>Know the status of the technical work and detect slippage</a:t>
            </a:r>
          </a:p>
          <a:p>
            <a:pPr>
              <a:buFont typeface="Arial" panose="020B0604020202020204" pitchFamily="34" charset="0"/>
              <a:buChar char="•"/>
            </a:pPr>
            <a:r>
              <a:rPr lang="en-US" sz="1400">
                <a:latin typeface="+mn-lt"/>
                <a:cs typeface="Arial" panose="020B0604020202020204" pitchFamily="34" charset="0"/>
              </a:rPr>
              <a:t>Communicate technical issues and recommendations</a:t>
            </a:r>
          </a:p>
          <a:p>
            <a:pPr>
              <a:buFont typeface="Arial" panose="020B0604020202020204" pitchFamily="34" charset="0"/>
              <a:buChar char="•"/>
            </a:pPr>
            <a:r>
              <a:rPr lang="en-US" sz="1400">
                <a:latin typeface="+mn-lt"/>
                <a:cs typeface="Arial" panose="020B0604020202020204" pitchFamily="34" charset="0"/>
              </a:rPr>
              <a:t>Partner with Functional leads and others to resolve issues and brainstorm solutions in an end-to-end holistic manner</a:t>
            </a:r>
          </a:p>
          <a:p>
            <a:pPr>
              <a:buFont typeface="Arial" panose="020B0604020202020204" pitchFamily="34" charset="0"/>
              <a:buChar char="•"/>
            </a:pPr>
            <a:r>
              <a:rPr lang="en-US" sz="1400">
                <a:latin typeface="+mn-lt"/>
                <a:cs typeface="Arial" panose="020B0604020202020204" pitchFamily="34" charset="0"/>
              </a:rPr>
              <a:t>Verify solutions with Purdue IT to ensure sustainability and fit within current or future environment</a:t>
            </a:r>
          </a:p>
          <a:p>
            <a:pPr>
              <a:buFont typeface="Arial" panose="020B0604020202020204" pitchFamily="34" charset="0"/>
              <a:buChar char="•"/>
            </a:pPr>
            <a:r>
              <a:rPr lang="en-US" sz="1400">
                <a:latin typeface="+mn-lt"/>
                <a:cs typeface="Arial" panose="020B0604020202020204" pitchFamily="34" charset="0"/>
              </a:rPr>
              <a:t>Work with IT, tech leads and integrator to develop testing plans that balance process complexity with technical solutions</a:t>
            </a:r>
          </a:p>
          <a:p>
            <a:endParaRPr lang="en-US" sz="1400">
              <a:latin typeface="+mn-lt"/>
              <a:cs typeface="Arial" panose="020B0604020202020204" pitchFamily="34" charset="0"/>
            </a:endParaRPr>
          </a:p>
          <a:p>
            <a:pPr marL="0" indent="0">
              <a:buNone/>
            </a:pPr>
            <a:r>
              <a:rPr lang="en-US" sz="1400" b="1">
                <a:latin typeface="+mn-lt"/>
                <a:cs typeface="Arial" panose="020B0604020202020204" pitchFamily="34" charset="0"/>
              </a:rPr>
              <a:t>Anticipated FTE:</a:t>
            </a:r>
          </a:p>
          <a:p>
            <a:pPr marL="0" indent="0">
              <a:buNone/>
            </a:pPr>
            <a:r>
              <a:rPr lang="en-US" sz="1400">
                <a:latin typeface="+mn-lt"/>
                <a:cs typeface="Arial" panose="020B0604020202020204" pitchFamily="34" charset="0"/>
              </a:rPr>
              <a:t>Depending on workstream implementation schedule: .25 – .75 FTE</a:t>
            </a:r>
          </a:p>
          <a:p>
            <a:pPr marL="0" indent="0">
              <a:buNone/>
            </a:pPr>
            <a:endParaRPr lang="en-US" sz="1400"/>
          </a:p>
          <a:p>
            <a:endParaRPr lang="en-US" sz="1600" b="1"/>
          </a:p>
        </p:txBody>
      </p:sp>
      <p:sp>
        <p:nvSpPr>
          <p:cNvPr id="23" name="Rectangle: Rounded Corners 22">
            <a:extLst>
              <a:ext uri="{FF2B5EF4-FFF2-40B4-BE49-F238E27FC236}">
                <a16:creationId xmlns:a16="http://schemas.microsoft.com/office/drawing/2014/main" id="{1EEF6F04-307A-4A8D-A60B-86B5122DFF9D}"/>
              </a:ext>
            </a:extLst>
          </p:cNvPr>
          <p:cNvSpPr/>
          <p:nvPr/>
        </p:nvSpPr>
        <p:spPr>
          <a:xfrm>
            <a:off x="1434618" y="1474856"/>
            <a:ext cx="1810747" cy="1002493"/>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cs typeface="Arial" panose="020B0604020202020204" pitchFamily="34" charset="0"/>
              </a:rPr>
              <a:t>Data &amp; Support</a:t>
            </a:r>
          </a:p>
          <a:p>
            <a:pPr algn="ctr"/>
            <a:r>
              <a:rPr lang="en-US" sz="1200">
                <a:solidFill>
                  <a:schemeClr val="tx1"/>
                </a:solidFill>
                <a:cs typeface="Arial" panose="020B0604020202020204" pitchFamily="34" charset="0"/>
              </a:rPr>
              <a:t>Kim Vi-Zook</a:t>
            </a:r>
          </a:p>
          <a:p>
            <a:pPr algn="ctr"/>
            <a:r>
              <a:rPr lang="en-US" sz="1200">
                <a:solidFill>
                  <a:schemeClr val="tx1"/>
                </a:solidFill>
                <a:cs typeface="Arial" panose="020B0604020202020204" pitchFamily="34" charset="0"/>
              </a:rPr>
              <a:t>Nick Urcuioli </a:t>
            </a:r>
          </a:p>
          <a:p>
            <a:pPr algn="ctr"/>
            <a:r>
              <a:rPr lang="en-US" sz="1200">
                <a:solidFill>
                  <a:schemeClr val="tx1"/>
                </a:solidFill>
                <a:cs typeface="Arial" panose="020B0604020202020204" pitchFamily="34" charset="0"/>
              </a:rPr>
              <a:t>Julie Jang</a:t>
            </a:r>
          </a:p>
          <a:p>
            <a:pPr algn="ctr"/>
            <a:r>
              <a:rPr lang="en-US" sz="1200">
                <a:solidFill>
                  <a:schemeClr val="tx1"/>
                </a:solidFill>
                <a:cs typeface="Arial" panose="020B0604020202020204" pitchFamily="34" charset="0"/>
              </a:rPr>
              <a:t>Ashley McQueary</a:t>
            </a:r>
          </a:p>
        </p:txBody>
      </p:sp>
      <p:sp>
        <p:nvSpPr>
          <p:cNvPr id="24" name="Rectangle: Rounded Corners 23">
            <a:extLst>
              <a:ext uri="{FF2B5EF4-FFF2-40B4-BE49-F238E27FC236}">
                <a16:creationId xmlns:a16="http://schemas.microsoft.com/office/drawing/2014/main" id="{3475FAB6-A3F2-43ED-ACDE-E022B8DCB1BE}"/>
              </a:ext>
            </a:extLst>
          </p:cNvPr>
          <p:cNvSpPr/>
          <p:nvPr/>
        </p:nvSpPr>
        <p:spPr>
          <a:xfrm>
            <a:off x="5346364" y="1474856"/>
            <a:ext cx="1810747" cy="1002493"/>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cs typeface="Arial" panose="020B0604020202020204" pitchFamily="34" charset="0"/>
              </a:rPr>
              <a:t>Business Intelligence </a:t>
            </a:r>
            <a:r>
              <a:rPr lang="en-US" sz="1200">
                <a:solidFill>
                  <a:schemeClr val="tx1"/>
                </a:solidFill>
                <a:cs typeface="Arial" panose="020B0604020202020204" pitchFamily="34" charset="0"/>
              </a:rPr>
              <a:t>Amy Keene</a:t>
            </a:r>
          </a:p>
        </p:txBody>
      </p:sp>
      <p:sp>
        <p:nvSpPr>
          <p:cNvPr id="25" name="Rectangle: Rounded Corners 24">
            <a:extLst>
              <a:ext uri="{FF2B5EF4-FFF2-40B4-BE49-F238E27FC236}">
                <a16:creationId xmlns:a16="http://schemas.microsoft.com/office/drawing/2014/main" id="{D3C44A8A-D5A4-4002-BBCE-380A39CEE1E8}"/>
              </a:ext>
            </a:extLst>
          </p:cNvPr>
          <p:cNvSpPr/>
          <p:nvPr/>
        </p:nvSpPr>
        <p:spPr>
          <a:xfrm>
            <a:off x="7302237" y="1474856"/>
            <a:ext cx="1873548" cy="1002493"/>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cs typeface="Arial" panose="020B0604020202020204" pitchFamily="34" charset="0"/>
              </a:rPr>
              <a:t>Integration / RICEF Coordination</a:t>
            </a:r>
          </a:p>
          <a:p>
            <a:pPr algn="ctr"/>
            <a:r>
              <a:rPr lang="en-US" sz="1200">
                <a:solidFill>
                  <a:schemeClr val="tx1"/>
                </a:solidFill>
                <a:cs typeface="Arial" panose="020B0604020202020204" pitchFamily="34" charset="0"/>
              </a:rPr>
              <a:t>Carl Berryman</a:t>
            </a:r>
          </a:p>
        </p:txBody>
      </p:sp>
      <p:sp>
        <p:nvSpPr>
          <p:cNvPr id="12" name="Rectangle: Rounded Corners 11">
            <a:extLst>
              <a:ext uri="{FF2B5EF4-FFF2-40B4-BE49-F238E27FC236}">
                <a16:creationId xmlns:a16="http://schemas.microsoft.com/office/drawing/2014/main" id="{7919D775-63CE-44AF-89FC-B075E693C18A}"/>
              </a:ext>
            </a:extLst>
          </p:cNvPr>
          <p:cNvSpPr/>
          <p:nvPr/>
        </p:nvSpPr>
        <p:spPr>
          <a:xfrm>
            <a:off x="9320909" y="1474856"/>
            <a:ext cx="1873548" cy="1002493"/>
          </a:xfrm>
          <a:prstGeom prst="roundRect">
            <a:avLst/>
          </a:prstGeom>
          <a:solidFill>
            <a:srgbClr val="EBD9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cs typeface="Arial" panose="020B0604020202020204" pitchFamily="34" charset="0"/>
              </a:rPr>
              <a:t>Security Coordination</a:t>
            </a:r>
          </a:p>
          <a:p>
            <a:pPr algn="ctr"/>
            <a:r>
              <a:rPr lang="en-US" sz="1200">
                <a:solidFill>
                  <a:schemeClr val="tx1"/>
                </a:solidFill>
                <a:cs typeface="Arial" panose="020B0604020202020204" pitchFamily="34" charset="0"/>
              </a:rPr>
              <a:t>George Lyle</a:t>
            </a:r>
          </a:p>
        </p:txBody>
      </p:sp>
      <p:pic>
        <p:nvPicPr>
          <p:cNvPr id="4" name="Picture 3">
            <a:extLst>
              <a:ext uri="{FF2B5EF4-FFF2-40B4-BE49-F238E27FC236}">
                <a16:creationId xmlns:a16="http://schemas.microsoft.com/office/drawing/2014/main" id="{1CC0186C-F45B-6B60-28A0-C7C4E4FC1F47}"/>
              </a:ext>
            </a:extLst>
          </p:cNvPr>
          <p:cNvPicPr>
            <a:picLocks noChangeAspect="1"/>
          </p:cNvPicPr>
          <p:nvPr/>
        </p:nvPicPr>
        <p:blipFill>
          <a:blip r:embed="rId2"/>
          <a:stretch>
            <a:fillRect/>
          </a:stretch>
        </p:blipFill>
        <p:spPr>
          <a:xfrm>
            <a:off x="1336646" y="6316088"/>
            <a:ext cx="4334632" cy="457240"/>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BAF25B73-C44C-B373-D445-8AFC0DDC1F19}"/>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4189739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7">
            <a:extLst>
              <a:ext uri="{FF2B5EF4-FFF2-40B4-BE49-F238E27FC236}">
                <a16:creationId xmlns:a16="http://schemas.microsoft.com/office/drawing/2014/main" id="{190CD095-3923-5D4D-810A-8F966D419A2C}"/>
              </a:ext>
            </a:extLst>
          </p:cNvPr>
          <p:cNvSpPr>
            <a:spLocks noChangeAspect="1"/>
          </p:cNvSpPr>
          <p:nvPr/>
        </p:nvSpPr>
        <p:spPr bwMode="gray">
          <a:xfrm>
            <a:off x="1760571" y="1203431"/>
            <a:ext cx="4879389" cy="5203729"/>
          </a:xfrm>
          <a:prstGeom prst="triangle">
            <a:avLst/>
          </a:prstGeom>
          <a:solidFill>
            <a:schemeClr val="accent6"/>
          </a:solidFill>
          <a:ln w="19050" algn="ctr">
            <a:solidFill>
              <a:sysClr val="window" lastClr="FFFFFF"/>
            </a:solidFill>
            <a:miter lim="800000"/>
            <a:headEnd/>
            <a:tailEnd/>
          </a:ln>
        </p:spPr>
        <p:txBody>
          <a:bodyPr wrap="square" lIns="78441" tIns="78441" rIns="78441" bIns="228600" rtlCol="0" anchor="b" anchorCtr="0"/>
          <a:lstStyle/>
          <a:p>
            <a:pPr marL="0" marR="0" lvl="0" indent="0" algn="ctr" defTabSz="914340" rtl="0" eaLnBrk="1" fontAlgn="auto" latinLnBrk="0" hangingPunct="1">
              <a:lnSpc>
                <a:spcPct val="106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Project Support: Workstreams and Functional Area Teams</a:t>
            </a:r>
          </a:p>
        </p:txBody>
      </p:sp>
      <p:sp>
        <p:nvSpPr>
          <p:cNvPr id="6" name="Isosceles Triangle 8">
            <a:extLst>
              <a:ext uri="{FF2B5EF4-FFF2-40B4-BE49-F238E27FC236}">
                <a16:creationId xmlns:a16="http://schemas.microsoft.com/office/drawing/2014/main" id="{3FEC00C3-1E94-1825-EA74-0B6DB88D5C1D}"/>
              </a:ext>
            </a:extLst>
          </p:cNvPr>
          <p:cNvSpPr>
            <a:spLocks noChangeAspect="1"/>
          </p:cNvSpPr>
          <p:nvPr/>
        </p:nvSpPr>
        <p:spPr bwMode="gray">
          <a:xfrm>
            <a:off x="2218017" y="1197663"/>
            <a:ext cx="3964505" cy="4228029"/>
          </a:xfrm>
          <a:prstGeom prst="triangle">
            <a:avLst/>
          </a:prstGeom>
          <a:solidFill>
            <a:schemeClr val="accent5"/>
          </a:solidFill>
          <a:ln w="19050" algn="ctr">
            <a:solidFill>
              <a:sysClr val="window" lastClr="FFFFFF"/>
            </a:solidFill>
            <a:miter lim="800000"/>
            <a:headEnd/>
            <a:tailEnd/>
          </a:ln>
        </p:spPr>
        <p:txBody>
          <a:bodyPr wrap="square" lIns="78441" tIns="78441" rIns="78441" bIns="137160" rtlCol="0" anchor="b" anchorCtr="0"/>
          <a:lstStyle/>
          <a:p>
            <a:pPr marL="0" marR="0" lvl="0" indent="0" algn="ctr" defTabSz="914340" rtl="0" eaLnBrk="1" fontAlgn="auto" latinLnBrk="0" hangingPunct="1">
              <a:lnSpc>
                <a:spcPct val="106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Functional &amp; Technical Leads </a:t>
            </a:r>
          </a:p>
          <a:p>
            <a:pPr marL="0" marR="0" lvl="0" indent="0" algn="ctr" defTabSz="914340" rtl="0" eaLnBrk="1" fontAlgn="auto" latinLnBrk="0" hangingPunct="1">
              <a:lnSpc>
                <a:spcPct val="106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sp>
        <p:nvSpPr>
          <p:cNvPr id="7" name="Isosceles Triangle 9">
            <a:extLst>
              <a:ext uri="{FF2B5EF4-FFF2-40B4-BE49-F238E27FC236}">
                <a16:creationId xmlns:a16="http://schemas.microsoft.com/office/drawing/2014/main" id="{B184CF1A-5981-048C-7254-61F39BE241D3}"/>
              </a:ext>
            </a:extLst>
          </p:cNvPr>
          <p:cNvSpPr>
            <a:spLocks noChangeAspect="1"/>
          </p:cNvSpPr>
          <p:nvPr/>
        </p:nvSpPr>
        <p:spPr bwMode="gray">
          <a:xfrm>
            <a:off x="2675456" y="1197662"/>
            <a:ext cx="3049619" cy="3252331"/>
          </a:xfrm>
          <a:prstGeom prst="triangle">
            <a:avLst/>
          </a:prstGeom>
          <a:solidFill>
            <a:srgbClr val="EBD99F"/>
          </a:solidFill>
          <a:ln w="19050" algn="ctr">
            <a:solidFill>
              <a:sysClr val="window" lastClr="FFFFFF"/>
            </a:solidFill>
            <a:miter lim="800000"/>
            <a:headEnd/>
            <a:tailEnd/>
          </a:ln>
        </p:spPr>
        <p:txBody>
          <a:bodyPr wrap="square" lIns="0" tIns="78441" rIns="0" bIns="45720" rtlCol="0" anchor="b" anchorCtr="0"/>
          <a:lstStyle/>
          <a:p>
            <a:pPr marL="0" marR="0" lvl="0" indent="0" algn="ctr" defTabSz="914340" rtl="0" eaLnBrk="1" fontAlgn="auto" latinLnBrk="0" hangingPunct="1">
              <a:lnSpc>
                <a:spcPct val="106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Isosceles Triangle 10">
            <a:extLst>
              <a:ext uri="{FF2B5EF4-FFF2-40B4-BE49-F238E27FC236}">
                <a16:creationId xmlns:a16="http://schemas.microsoft.com/office/drawing/2014/main" id="{79337B0B-6CB3-B59A-5056-9B265A7894F7}"/>
              </a:ext>
            </a:extLst>
          </p:cNvPr>
          <p:cNvSpPr>
            <a:spLocks noChangeAspect="1"/>
          </p:cNvSpPr>
          <p:nvPr/>
        </p:nvSpPr>
        <p:spPr bwMode="gray">
          <a:xfrm>
            <a:off x="3132901" y="1197668"/>
            <a:ext cx="2134735" cy="2276631"/>
          </a:xfrm>
          <a:prstGeom prst="triangle">
            <a:avLst/>
          </a:prstGeom>
          <a:solidFill>
            <a:schemeClr val="bg2"/>
          </a:solidFill>
          <a:ln w="19050" algn="ctr">
            <a:solidFill>
              <a:sysClr val="window" lastClr="FFFFFF"/>
            </a:solidFill>
            <a:miter lim="800000"/>
            <a:headEnd/>
            <a:tailEnd/>
          </a:ln>
        </p:spPr>
        <p:txBody>
          <a:bodyPr wrap="square" lIns="0" tIns="0" rIns="0" bIns="80683" rtlCol="0" anchor="b" anchorCtr="0"/>
          <a:lstStyle/>
          <a:p>
            <a:pPr marL="0" marR="0" lvl="0" indent="0" algn="ctr" defTabSz="914340" rtl="0" eaLnBrk="1" fontAlgn="auto" latinLnBrk="0" hangingPunct="1">
              <a:lnSpc>
                <a:spcPct val="106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Executive Steering Committee (ESC)</a:t>
            </a:r>
          </a:p>
        </p:txBody>
      </p:sp>
      <p:cxnSp>
        <p:nvCxnSpPr>
          <p:cNvPr id="9" name="Straight Arrow Connector 8">
            <a:extLst>
              <a:ext uri="{FF2B5EF4-FFF2-40B4-BE49-F238E27FC236}">
                <a16:creationId xmlns:a16="http://schemas.microsoft.com/office/drawing/2014/main" id="{47BB0ADC-F903-1A81-8E3F-98083497A7D7}"/>
              </a:ext>
            </a:extLst>
          </p:cNvPr>
          <p:cNvCxnSpPr/>
          <p:nvPr/>
        </p:nvCxnSpPr>
        <p:spPr>
          <a:xfrm flipV="1">
            <a:off x="1573620" y="1197667"/>
            <a:ext cx="2439696" cy="5203729"/>
          </a:xfrm>
          <a:prstGeom prst="straightConnector1">
            <a:avLst/>
          </a:prstGeom>
          <a:noFill/>
          <a:ln w="9525" cap="flat" cmpd="sng" algn="ctr">
            <a:solidFill>
              <a:schemeClr val="bg1">
                <a:lumMod val="50000"/>
              </a:schemeClr>
            </a:solidFill>
            <a:prstDash val="solid"/>
            <a:tailEnd type="triangle" w="sm" len="lg"/>
          </a:ln>
          <a:effectLst/>
        </p:spPr>
      </p:cxnSp>
      <p:cxnSp>
        <p:nvCxnSpPr>
          <p:cNvPr id="10" name="Straight Arrow Connector 9">
            <a:extLst>
              <a:ext uri="{FF2B5EF4-FFF2-40B4-BE49-F238E27FC236}">
                <a16:creationId xmlns:a16="http://schemas.microsoft.com/office/drawing/2014/main" id="{AAAD675B-5D7F-8A3B-27CB-E189347464BB}"/>
              </a:ext>
            </a:extLst>
          </p:cNvPr>
          <p:cNvCxnSpPr/>
          <p:nvPr/>
        </p:nvCxnSpPr>
        <p:spPr>
          <a:xfrm>
            <a:off x="4387216" y="1197667"/>
            <a:ext cx="2439693" cy="5203729"/>
          </a:xfrm>
          <a:prstGeom prst="straightConnector1">
            <a:avLst/>
          </a:prstGeom>
          <a:noFill/>
          <a:ln w="9525" cap="flat" cmpd="sng" algn="ctr">
            <a:solidFill>
              <a:schemeClr val="bg1">
                <a:lumMod val="50000"/>
              </a:schemeClr>
            </a:solidFill>
            <a:prstDash val="solid"/>
            <a:tailEnd type="triangle" w="sm" len="lg"/>
          </a:ln>
          <a:effectLst/>
        </p:spPr>
      </p:cxnSp>
      <p:sp>
        <p:nvSpPr>
          <p:cNvPr id="11" name="TextBox 10">
            <a:extLst>
              <a:ext uri="{FF2B5EF4-FFF2-40B4-BE49-F238E27FC236}">
                <a16:creationId xmlns:a16="http://schemas.microsoft.com/office/drawing/2014/main" id="{4DFE5591-4A8F-05D0-23C8-EF1E7A34C1C3}"/>
              </a:ext>
            </a:extLst>
          </p:cNvPr>
          <p:cNvSpPr txBox="1"/>
          <p:nvPr/>
        </p:nvSpPr>
        <p:spPr>
          <a:xfrm rot="17674093">
            <a:off x="1009212" y="4040493"/>
            <a:ext cx="2975207" cy="215444"/>
          </a:xfrm>
          <a:prstGeom prst="rect">
            <a:avLst/>
          </a:prstGeom>
          <a:noFill/>
        </p:spPr>
        <p:txBody>
          <a:bodyPr vert="horz" wrap="square" lIns="0" tIns="0" rIns="0" bIns="0" rtlCol="0" anchor="ctr" anchorCtr="1">
            <a:spAutoFit/>
          </a:bodyPr>
          <a:lstStyle/>
          <a:p>
            <a:pPr marL="0" marR="0" lvl="0" indent="0" algn="ctr" defTabSz="914340" rtl="0" eaLnBrk="1" fontAlgn="auto" latinLnBrk="0" hangingPunct="1">
              <a:lnSpc>
                <a:spcPct val="100000"/>
              </a:lnSpc>
              <a:spcBef>
                <a:spcPts val="176"/>
              </a:spcBef>
              <a:spcAft>
                <a:spcPts val="0"/>
              </a:spcAft>
              <a:buClrTx/>
              <a:buSzPct val="100000"/>
              <a:buFontTx/>
              <a:buNone/>
              <a:tabLst/>
              <a:defRPr/>
            </a:pPr>
            <a:r>
              <a:rPr kumimoji="0" lang="en-US" sz="1400" b="1" i="0" u="none" strike="noStrike" kern="0" cap="none" spc="88"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STATUS, ISSUES AND RISKS</a:t>
            </a:r>
          </a:p>
        </p:txBody>
      </p:sp>
      <p:sp>
        <p:nvSpPr>
          <p:cNvPr id="12" name="TextBox 11">
            <a:extLst>
              <a:ext uri="{FF2B5EF4-FFF2-40B4-BE49-F238E27FC236}">
                <a16:creationId xmlns:a16="http://schemas.microsoft.com/office/drawing/2014/main" id="{424DE70C-15E8-7355-E84C-2A4A9E4D90E6}"/>
              </a:ext>
            </a:extLst>
          </p:cNvPr>
          <p:cNvSpPr txBox="1"/>
          <p:nvPr/>
        </p:nvSpPr>
        <p:spPr>
          <a:xfrm rot="3884431">
            <a:off x="4505011" y="3931177"/>
            <a:ext cx="2627077" cy="215444"/>
          </a:xfrm>
          <a:prstGeom prst="rect">
            <a:avLst/>
          </a:prstGeom>
          <a:noFill/>
        </p:spPr>
        <p:txBody>
          <a:bodyPr vert="horz" wrap="square" lIns="0" tIns="0" rIns="0" bIns="0" rtlCol="0" anchor="ctr" anchorCtr="1">
            <a:spAutoFit/>
          </a:bodyPr>
          <a:lstStyle/>
          <a:p>
            <a:pPr marL="0" marR="0" lvl="0" indent="0" algn="ctr" defTabSz="914340" rtl="0" eaLnBrk="1" fontAlgn="auto" latinLnBrk="0" hangingPunct="1">
              <a:lnSpc>
                <a:spcPct val="100000"/>
              </a:lnSpc>
              <a:spcBef>
                <a:spcPts val="176"/>
              </a:spcBef>
              <a:spcAft>
                <a:spcPts val="0"/>
              </a:spcAft>
              <a:buClrTx/>
              <a:buSzPct val="100000"/>
              <a:buFontTx/>
              <a:buNone/>
              <a:tabLst/>
              <a:defRPr/>
            </a:pPr>
            <a:r>
              <a:rPr kumimoji="0" lang="en-US" sz="1400" b="1" i="0" u="none" strike="noStrike" kern="0" cap="none" spc="88"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DECISIONS/RESOLUTIONS</a:t>
            </a:r>
          </a:p>
        </p:txBody>
      </p:sp>
      <p:sp>
        <p:nvSpPr>
          <p:cNvPr id="13" name="TextBox 12">
            <a:extLst>
              <a:ext uri="{FF2B5EF4-FFF2-40B4-BE49-F238E27FC236}">
                <a16:creationId xmlns:a16="http://schemas.microsoft.com/office/drawing/2014/main" id="{8A107295-F6D5-6356-C451-AFAF0470B3D7}"/>
              </a:ext>
            </a:extLst>
          </p:cNvPr>
          <p:cNvSpPr txBox="1"/>
          <p:nvPr/>
        </p:nvSpPr>
        <p:spPr>
          <a:xfrm rot="16200000">
            <a:off x="5714858" y="3496465"/>
            <a:ext cx="3774252" cy="215444"/>
          </a:xfrm>
          <a:prstGeom prst="rect">
            <a:avLst/>
          </a:prstGeom>
          <a:noFill/>
        </p:spPr>
        <p:txBody>
          <a:bodyPr vert="horz" wrap="square" lIns="0" tIns="0" rIns="0" bIns="0" rtlCol="0" anchor="ctr" anchorCtr="1">
            <a:spAutoFit/>
          </a:bodyPr>
          <a:lstStyle/>
          <a:p>
            <a:pPr marL="0" marR="0" lvl="0" indent="0" algn="ctr" defTabSz="914340" rtl="0" eaLnBrk="1" fontAlgn="auto" latinLnBrk="0" hangingPunct="1">
              <a:lnSpc>
                <a:spcPct val="100000"/>
              </a:lnSpc>
              <a:spcBef>
                <a:spcPts val="176"/>
              </a:spcBef>
              <a:spcAft>
                <a:spcPts val="0"/>
              </a:spcAft>
              <a:buClrTx/>
              <a:buSzPct val="100000"/>
              <a:buFontTx/>
              <a:buNone/>
              <a:tabLst/>
              <a:defRPr/>
            </a:pPr>
            <a:r>
              <a:rPr kumimoji="0" lang="en-US" sz="1400" b="1" i="0" u="none" strike="noStrike" kern="0" cap="none" spc="88"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AVERAGE % OF DECISIONS MADE</a:t>
            </a:r>
          </a:p>
        </p:txBody>
      </p:sp>
      <p:cxnSp>
        <p:nvCxnSpPr>
          <p:cNvPr id="14" name="Straight Connector 13">
            <a:extLst>
              <a:ext uri="{FF2B5EF4-FFF2-40B4-BE49-F238E27FC236}">
                <a16:creationId xmlns:a16="http://schemas.microsoft.com/office/drawing/2014/main" id="{C0E54E0B-3E8E-185A-4EEA-0218032CC9FD}"/>
              </a:ext>
            </a:extLst>
          </p:cNvPr>
          <p:cNvCxnSpPr/>
          <p:nvPr/>
        </p:nvCxnSpPr>
        <p:spPr>
          <a:xfrm>
            <a:off x="6253526" y="4925194"/>
            <a:ext cx="1193207" cy="0"/>
          </a:xfrm>
          <a:prstGeom prst="line">
            <a:avLst/>
          </a:prstGeom>
          <a:noFill/>
          <a:ln w="19050" cap="flat" cmpd="sng" algn="ctr">
            <a:solidFill>
              <a:sysClr val="windowText" lastClr="000000">
                <a:lumMod val="50000"/>
              </a:sysClr>
            </a:solidFill>
            <a:prstDash val="sysDot"/>
          </a:ln>
          <a:effectLst/>
        </p:spPr>
      </p:cxnSp>
      <p:cxnSp>
        <p:nvCxnSpPr>
          <p:cNvPr id="15" name="Straight Connector 14">
            <a:extLst>
              <a:ext uri="{FF2B5EF4-FFF2-40B4-BE49-F238E27FC236}">
                <a16:creationId xmlns:a16="http://schemas.microsoft.com/office/drawing/2014/main" id="{C52377B3-2309-96F6-92CF-EDE6164274D6}"/>
              </a:ext>
            </a:extLst>
          </p:cNvPr>
          <p:cNvCxnSpPr/>
          <p:nvPr/>
        </p:nvCxnSpPr>
        <p:spPr>
          <a:xfrm>
            <a:off x="5830238" y="3877222"/>
            <a:ext cx="1616492" cy="0"/>
          </a:xfrm>
          <a:prstGeom prst="line">
            <a:avLst/>
          </a:prstGeom>
          <a:noFill/>
          <a:ln w="19050" cap="flat" cmpd="sng" algn="ctr">
            <a:solidFill>
              <a:sysClr val="windowText" lastClr="000000">
                <a:lumMod val="50000"/>
              </a:sysClr>
            </a:solidFill>
            <a:prstDash val="sysDot"/>
          </a:ln>
          <a:effectLst/>
        </p:spPr>
      </p:cxnSp>
      <p:cxnSp>
        <p:nvCxnSpPr>
          <p:cNvPr id="16" name="Straight Connector 15">
            <a:extLst>
              <a:ext uri="{FF2B5EF4-FFF2-40B4-BE49-F238E27FC236}">
                <a16:creationId xmlns:a16="http://schemas.microsoft.com/office/drawing/2014/main" id="{A9C08AE0-0BBC-231A-710A-EA95308AB4D2}"/>
              </a:ext>
            </a:extLst>
          </p:cNvPr>
          <p:cNvCxnSpPr/>
          <p:nvPr/>
        </p:nvCxnSpPr>
        <p:spPr>
          <a:xfrm>
            <a:off x="5187595" y="2706382"/>
            <a:ext cx="2259133" cy="0"/>
          </a:xfrm>
          <a:prstGeom prst="line">
            <a:avLst/>
          </a:prstGeom>
          <a:noFill/>
          <a:ln w="19050" cap="flat" cmpd="sng" algn="ctr">
            <a:solidFill>
              <a:sysClr val="windowText" lastClr="000000">
                <a:lumMod val="50000"/>
              </a:sysClr>
            </a:solidFill>
            <a:prstDash val="sysDot"/>
          </a:ln>
          <a:effectLst/>
        </p:spPr>
      </p:cxnSp>
      <p:sp>
        <p:nvSpPr>
          <p:cNvPr id="17" name="TextBox 16">
            <a:extLst>
              <a:ext uri="{FF2B5EF4-FFF2-40B4-BE49-F238E27FC236}">
                <a16:creationId xmlns:a16="http://schemas.microsoft.com/office/drawing/2014/main" id="{D95EC3B8-4605-3C15-C8DB-8C2CC6D18058}"/>
              </a:ext>
            </a:extLst>
          </p:cNvPr>
          <p:cNvSpPr txBox="1"/>
          <p:nvPr/>
        </p:nvSpPr>
        <p:spPr>
          <a:xfrm>
            <a:off x="6986991" y="2442588"/>
            <a:ext cx="440820" cy="263799"/>
          </a:xfrm>
          <a:prstGeom prst="rect">
            <a:avLst/>
          </a:prstGeom>
          <a:noFill/>
        </p:spPr>
        <p:txBody>
          <a:bodyPr vert="horz" wrap="square" lIns="0" tIns="0" rIns="48409" bIns="0" rtlCol="0" anchor="t" anchorCtr="0">
            <a:noAutofit/>
          </a:bodyPr>
          <a:lstStyle/>
          <a:p>
            <a:pPr marL="0" marR="0" lvl="0" indent="0" algn="r" defTabSz="914340" rtl="0" eaLnBrk="1" fontAlgn="auto" latinLnBrk="0" hangingPunct="1">
              <a:lnSpc>
                <a:spcPct val="100000"/>
              </a:lnSpc>
              <a:spcBef>
                <a:spcPts val="176"/>
              </a:spcBef>
              <a:spcAft>
                <a:spcPts val="0"/>
              </a:spcAft>
              <a:buClrTx/>
              <a:buSzPct val="100000"/>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1E7363D4-FBA7-DE6B-D223-B0D77BF7F9E0}"/>
              </a:ext>
            </a:extLst>
          </p:cNvPr>
          <p:cNvSpPr txBox="1"/>
          <p:nvPr/>
        </p:nvSpPr>
        <p:spPr>
          <a:xfrm>
            <a:off x="6986991" y="3613424"/>
            <a:ext cx="440820" cy="263799"/>
          </a:xfrm>
          <a:prstGeom prst="rect">
            <a:avLst/>
          </a:prstGeom>
          <a:noFill/>
        </p:spPr>
        <p:txBody>
          <a:bodyPr vert="horz" wrap="square" lIns="0" tIns="0" rIns="48409" bIns="0" rtlCol="0" anchor="t" anchorCtr="0">
            <a:noAutofit/>
          </a:bodyPr>
          <a:lstStyle/>
          <a:p>
            <a:pPr marL="0" marR="0" lvl="0" indent="0" algn="r" defTabSz="914340" rtl="0" eaLnBrk="1" fontAlgn="auto" latinLnBrk="0" hangingPunct="1">
              <a:lnSpc>
                <a:spcPct val="100000"/>
              </a:lnSpc>
              <a:spcBef>
                <a:spcPts val="176"/>
              </a:spcBef>
              <a:spcAft>
                <a:spcPts val="0"/>
              </a:spcAft>
              <a:buClrTx/>
              <a:buSzPct val="100000"/>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15%</a:t>
            </a:r>
          </a:p>
        </p:txBody>
      </p:sp>
      <p:sp>
        <p:nvSpPr>
          <p:cNvPr id="19" name="TextBox 18">
            <a:extLst>
              <a:ext uri="{FF2B5EF4-FFF2-40B4-BE49-F238E27FC236}">
                <a16:creationId xmlns:a16="http://schemas.microsoft.com/office/drawing/2014/main" id="{73F8DF1B-D649-D752-A433-2800BBD93EB5}"/>
              </a:ext>
            </a:extLst>
          </p:cNvPr>
          <p:cNvSpPr txBox="1"/>
          <p:nvPr/>
        </p:nvSpPr>
        <p:spPr>
          <a:xfrm>
            <a:off x="6986991" y="4661396"/>
            <a:ext cx="440820" cy="263799"/>
          </a:xfrm>
          <a:prstGeom prst="rect">
            <a:avLst/>
          </a:prstGeom>
          <a:noFill/>
        </p:spPr>
        <p:txBody>
          <a:bodyPr vert="horz" wrap="square" lIns="0" tIns="0" rIns="48409" bIns="0" rtlCol="0" anchor="t" anchorCtr="0">
            <a:noAutofit/>
          </a:bodyPr>
          <a:lstStyle/>
          <a:p>
            <a:pPr marL="0" marR="0" lvl="0" indent="0" algn="r" defTabSz="914340" rtl="0" eaLnBrk="1" fontAlgn="auto" latinLnBrk="0" hangingPunct="1">
              <a:lnSpc>
                <a:spcPct val="100000"/>
              </a:lnSpc>
              <a:spcBef>
                <a:spcPts val="176"/>
              </a:spcBef>
              <a:spcAft>
                <a:spcPts val="0"/>
              </a:spcAft>
              <a:buClrTx/>
              <a:buSzPct val="100000"/>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80%</a:t>
            </a:r>
          </a:p>
        </p:txBody>
      </p:sp>
      <p:sp>
        <p:nvSpPr>
          <p:cNvPr id="20" name="Up Arrow 44">
            <a:extLst>
              <a:ext uri="{FF2B5EF4-FFF2-40B4-BE49-F238E27FC236}">
                <a16:creationId xmlns:a16="http://schemas.microsoft.com/office/drawing/2014/main" id="{F001621A-2C22-63D6-DDB2-385D9A9EF061}"/>
              </a:ext>
            </a:extLst>
          </p:cNvPr>
          <p:cNvSpPr/>
          <p:nvPr/>
        </p:nvSpPr>
        <p:spPr bwMode="gray">
          <a:xfrm>
            <a:off x="5236868" y="4262593"/>
            <a:ext cx="262043" cy="413327"/>
          </a:xfrm>
          <a:prstGeom prst="upArrow">
            <a:avLst/>
          </a:prstGeom>
          <a:solidFill>
            <a:sysClr val="window" lastClr="FFFFFF"/>
          </a:solidFill>
          <a:ln w="19050" algn="ctr">
            <a:noFill/>
            <a:miter lim="800000"/>
            <a:headEnd/>
            <a:tailEnd/>
          </a:ln>
        </p:spPr>
        <p:txBody>
          <a:bodyPr wrap="square" lIns="78441" tIns="78441" rIns="78441" bIns="78441" rtlCol="0" anchor="ctr"/>
          <a:lstStyle/>
          <a:p>
            <a:pPr marL="0" marR="0" lvl="0" indent="0" algn="ctr" defTabSz="914340" rtl="0" eaLnBrk="1" fontAlgn="auto" latinLnBrk="0" hangingPunct="1">
              <a:lnSpc>
                <a:spcPct val="106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Up Arrow 45">
            <a:extLst>
              <a:ext uri="{FF2B5EF4-FFF2-40B4-BE49-F238E27FC236}">
                <a16:creationId xmlns:a16="http://schemas.microsoft.com/office/drawing/2014/main" id="{A9C850CD-ED5F-A688-9670-E8C8DE15D429}"/>
              </a:ext>
            </a:extLst>
          </p:cNvPr>
          <p:cNvSpPr/>
          <p:nvPr/>
        </p:nvSpPr>
        <p:spPr bwMode="gray">
          <a:xfrm>
            <a:off x="3276937" y="3178933"/>
            <a:ext cx="262043" cy="413327"/>
          </a:xfrm>
          <a:prstGeom prst="upArrow">
            <a:avLst/>
          </a:prstGeom>
          <a:solidFill>
            <a:sysClr val="window" lastClr="FFFFFF"/>
          </a:solidFill>
          <a:ln w="19050" algn="ctr">
            <a:noFill/>
            <a:miter lim="800000"/>
            <a:headEnd/>
            <a:tailEnd/>
          </a:ln>
        </p:spPr>
        <p:txBody>
          <a:bodyPr wrap="square" lIns="78441" tIns="78441" rIns="78441" bIns="78441" rtlCol="0" anchor="ctr"/>
          <a:lstStyle/>
          <a:p>
            <a:pPr marL="0" marR="0" lvl="0" indent="0" algn="ctr" defTabSz="914340" rtl="0" eaLnBrk="1" fontAlgn="auto" latinLnBrk="0" hangingPunct="1">
              <a:lnSpc>
                <a:spcPct val="106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Content Placeholder 2">
            <a:extLst>
              <a:ext uri="{FF2B5EF4-FFF2-40B4-BE49-F238E27FC236}">
                <a16:creationId xmlns:a16="http://schemas.microsoft.com/office/drawing/2014/main" id="{44D74864-2E7B-7AF8-FF4E-2189BAD80932}"/>
              </a:ext>
            </a:extLst>
          </p:cNvPr>
          <p:cNvSpPr txBox="1">
            <a:spLocks/>
          </p:cNvSpPr>
          <p:nvPr/>
        </p:nvSpPr>
        <p:spPr>
          <a:xfrm>
            <a:off x="7955179" y="1115200"/>
            <a:ext cx="3763929" cy="3912687"/>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tabLst>
                <a:tab pos="5029200" algn="r"/>
              </a:tabLst>
              <a:defRPr sz="2200" b="0" kern="1200">
                <a:solidFill>
                  <a:schemeClr val="accent3"/>
                </a:solidFill>
                <a:latin typeface="Calibri Light" panose="020F0302020204030204" pitchFamily="34" charset="0"/>
                <a:ea typeface="+mn-ea"/>
                <a:cs typeface="Calibri Light" panose="020F0302020204030204" pitchFamily="34" charset="0"/>
              </a:defRPr>
            </a:lvl1pPr>
            <a:lvl2pPr marL="174625" indent="-17462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2pPr>
            <a:lvl3pPr marL="342900" indent="-2159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3pPr>
            <a:lvl4pPr marL="460375" indent="-20637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4pPr>
            <a:lvl5pPr marL="571500" indent="-190500" algn="l" defTabSz="798513"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9"/>
              </a:spcBef>
              <a:spcAft>
                <a:spcPts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Key success factors</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Timely decisions that are efficiently communicated</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Membership provides representation of the collective voice of the organization </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Steering committee members are vocal change advocates</a:t>
            </a:r>
          </a:p>
          <a:p>
            <a:pPr marL="100852" marR="0" lvl="0" indent="-100852"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endParaRPr kumimoji="0" lang="en-US" sz="1400" b="1" i="0" u="none" strike="noStrike" kern="1200" cap="none" spc="0" normalizeH="0" baseline="0" noProof="0">
              <a:ln>
                <a:noFill/>
              </a:ln>
              <a:solidFill>
                <a:srgbClr val="0076A8"/>
              </a:solidFill>
              <a:effectLst/>
              <a:uLnTx/>
              <a:uFillTx/>
              <a:latin typeface="+mn-lt"/>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529"/>
              </a:spcBef>
              <a:spcAft>
                <a:spcPts val="0"/>
              </a:spcAft>
              <a:buClrTx/>
              <a:buSzPct val="100000"/>
              <a:buFontTx/>
              <a:buNone/>
              <a:tabLst>
                <a:tab pos="5029200" algn="r"/>
              </a:tabLst>
              <a:defRPr/>
            </a:pPr>
            <a:r>
              <a:rPr kumimoji="0" lang="en-US" sz="1400" b="1"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Guiding Principles</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Proactive issue management</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Forward-looking risk management</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Leverage standard functionality</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Timely decision-making</a:t>
            </a:r>
          </a:p>
          <a:p>
            <a:pPr marL="228585" marR="0" lvl="0" indent="-228585"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Adherence to project processes </a:t>
            </a:r>
            <a:b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and procedures</a:t>
            </a:r>
          </a:p>
        </p:txBody>
      </p:sp>
      <p:sp>
        <p:nvSpPr>
          <p:cNvPr id="23" name="Content Placeholder 2">
            <a:extLst>
              <a:ext uri="{FF2B5EF4-FFF2-40B4-BE49-F238E27FC236}">
                <a16:creationId xmlns:a16="http://schemas.microsoft.com/office/drawing/2014/main" id="{BCA7B2F3-B2C1-9DC3-4D28-903BDE744E93}"/>
              </a:ext>
            </a:extLst>
          </p:cNvPr>
          <p:cNvSpPr txBox="1">
            <a:spLocks/>
          </p:cNvSpPr>
          <p:nvPr/>
        </p:nvSpPr>
        <p:spPr>
          <a:xfrm>
            <a:off x="7957349" y="4988280"/>
            <a:ext cx="3745012" cy="1036522"/>
          </a:xfrm>
          <a:prstGeom prst="rect">
            <a:avLst/>
          </a:prstGeom>
        </p:spPr>
        <p:txBody>
          <a:bodyPr vert="horz" lIns="0" tIns="0" rIns="0" bIns="0" numCol="2" rtlCol="0">
            <a:noAutofit/>
          </a:bodyPr>
          <a:lstStyle>
            <a:lvl1pPr marL="0" indent="0" algn="l" defTabSz="914400" rtl="0" eaLnBrk="1" latinLnBrk="0" hangingPunct="1">
              <a:spcBef>
                <a:spcPts val="0"/>
              </a:spcBef>
              <a:spcAft>
                <a:spcPts val="1000"/>
              </a:spcAft>
              <a:buSzPct val="100000"/>
              <a:buFontTx/>
              <a:buNone/>
              <a:tabLst>
                <a:tab pos="5029200" algn="r"/>
              </a:tabLst>
              <a:defRPr sz="2200" b="0" kern="1200">
                <a:solidFill>
                  <a:schemeClr val="accent3"/>
                </a:solidFill>
                <a:latin typeface="Calibri Light" panose="020F0302020204030204" pitchFamily="34" charset="0"/>
                <a:ea typeface="+mn-ea"/>
                <a:cs typeface="Calibri Light" panose="020F0302020204030204" pitchFamily="34" charset="0"/>
              </a:defRPr>
            </a:lvl1pPr>
            <a:lvl2pPr marL="174625" indent="-17462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2pPr>
            <a:lvl3pPr marL="342900" indent="-2159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3pPr>
            <a:lvl4pPr marL="460375" indent="-20637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4pPr>
            <a:lvl5pPr marL="571500" indent="-190500" algn="l" defTabSz="798513"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9"/>
              </a:spcBef>
              <a:spcAft>
                <a:spcPts val="0"/>
              </a:spcAft>
              <a:buClrTx/>
              <a:buSzPct val="100000"/>
              <a:buFontTx/>
              <a:buNone/>
              <a:tabLst>
                <a:tab pos="5029200" algn="r"/>
              </a:tabLst>
              <a:defRPr/>
            </a:pPr>
            <a:r>
              <a:rPr kumimoji="0" lang="en-US" sz="1400" b="1"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Governance Areas</a:t>
            </a:r>
          </a:p>
          <a:p>
            <a:pPr marL="228585" marR="0" lvl="0" indent="-100007"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Scope</a:t>
            </a:r>
          </a:p>
          <a:p>
            <a:pPr marL="228585" marR="0" lvl="0" indent="-100007"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Timeline</a:t>
            </a:r>
          </a:p>
          <a:p>
            <a:pPr marL="228585" marR="0" lvl="0" indent="-100007"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Budget</a:t>
            </a:r>
          </a:p>
          <a:p>
            <a:pPr marL="100852" marR="0" lvl="0" indent="-100852"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endParaRPr>
          </a:p>
          <a:p>
            <a:pPr marL="174614" marR="0" lvl="0" indent="-174614"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Resources</a:t>
            </a:r>
          </a:p>
          <a:p>
            <a:pPr marL="174614" marR="0" lvl="0" indent="-174614"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Quality</a:t>
            </a:r>
          </a:p>
          <a:p>
            <a:pPr marL="174614" marR="0" lvl="0" indent="-174614" algn="l" defTabSz="914400" rtl="0" eaLnBrk="1" fontAlgn="auto" latinLnBrk="0" hangingPunct="1">
              <a:lnSpc>
                <a:spcPct val="100000"/>
              </a:lnSpc>
              <a:spcBef>
                <a:spcPts val="529"/>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Open Sans" panose="020B0606030504020204" pitchFamily="34" charset="0"/>
                <a:cs typeface="Arial" panose="020B0604020202020204" pitchFamily="34" charset="0"/>
              </a:rPr>
              <a:t>Risk</a:t>
            </a:r>
          </a:p>
        </p:txBody>
      </p:sp>
      <p:sp>
        <p:nvSpPr>
          <p:cNvPr id="24" name="Up Arrow 58">
            <a:extLst>
              <a:ext uri="{FF2B5EF4-FFF2-40B4-BE49-F238E27FC236}">
                <a16:creationId xmlns:a16="http://schemas.microsoft.com/office/drawing/2014/main" id="{8D6E6DCC-8EE6-FE54-01A2-9DF56BC724C1}"/>
              </a:ext>
            </a:extLst>
          </p:cNvPr>
          <p:cNvSpPr/>
          <p:nvPr/>
        </p:nvSpPr>
        <p:spPr bwMode="gray">
          <a:xfrm>
            <a:off x="2528958" y="5179778"/>
            <a:ext cx="241772" cy="366152"/>
          </a:xfrm>
          <a:prstGeom prst="upArrow">
            <a:avLst/>
          </a:prstGeom>
          <a:solidFill>
            <a:sysClr val="window" lastClr="FFFFFF"/>
          </a:solidFill>
          <a:ln w="19050" algn="ctr">
            <a:noFill/>
            <a:miter lim="800000"/>
            <a:headEnd/>
            <a:tailEnd/>
          </a:ln>
        </p:spPr>
        <p:txBody>
          <a:bodyPr wrap="square" lIns="78441" tIns="78441" rIns="78441" bIns="78441" rtlCol="0" anchor="ctr"/>
          <a:lstStyle/>
          <a:p>
            <a:pPr marL="0" marR="0" lvl="0" indent="0" algn="ctr" defTabSz="914340" rtl="0" eaLnBrk="1" fontAlgn="auto" latinLnBrk="0" hangingPunct="1">
              <a:lnSpc>
                <a:spcPct val="106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45CC5FC7-DB9A-6754-79C6-03848EDF1F03}"/>
              </a:ext>
            </a:extLst>
          </p:cNvPr>
          <p:cNvSpPr txBox="1"/>
          <p:nvPr/>
        </p:nvSpPr>
        <p:spPr>
          <a:xfrm rot="16200000">
            <a:off x="-1221843" y="3794386"/>
            <a:ext cx="3774252" cy="215444"/>
          </a:xfrm>
          <a:prstGeom prst="rect">
            <a:avLst/>
          </a:prstGeom>
          <a:noFill/>
        </p:spPr>
        <p:txBody>
          <a:bodyPr vert="horz" wrap="square" lIns="0" tIns="0" rIns="0" bIns="0" rtlCol="0" anchor="ctr" anchorCtr="1">
            <a:spAutoFit/>
          </a:bodyPr>
          <a:lstStyle/>
          <a:p>
            <a:pPr marL="0" marR="0" lvl="0" indent="0" algn="ctr" defTabSz="914340" rtl="0" eaLnBrk="1" fontAlgn="auto" latinLnBrk="0" hangingPunct="1">
              <a:lnSpc>
                <a:spcPct val="100000"/>
              </a:lnSpc>
              <a:spcBef>
                <a:spcPts val="176"/>
              </a:spcBef>
              <a:spcAft>
                <a:spcPts val="0"/>
              </a:spcAft>
              <a:buClrTx/>
              <a:buSzPct val="100000"/>
              <a:buFontTx/>
              <a:buNone/>
              <a:tabLst/>
              <a:defRPr/>
            </a:pPr>
            <a:r>
              <a:rPr kumimoji="0" lang="en-US" sz="1400" b="1" i="0" u="none" strike="noStrike" kern="0" cap="none" spc="88"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MEETING CADENCE</a:t>
            </a:r>
          </a:p>
        </p:txBody>
      </p:sp>
      <p:sp>
        <p:nvSpPr>
          <p:cNvPr id="26" name="Content Placeholder 2">
            <a:extLst>
              <a:ext uri="{FF2B5EF4-FFF2-40B4-BE49-F238E27FC236}">
                <a16:creationId xmlns:a16="http://schemas.microsoft.com/office/drawing/2014/main" id="{898DA4F5-7B69-AF16-602B-E8998D2F51A5}"/>
              </a:ext>
            </a:extLst>
          </p:cNvPr>
          <p:cNvSpPr txBox="1">
            <a:spLocks/>
          </p:cNvSpPr>
          <p:nvPr/>
        </p:nvSpPr>
        <p:spPr>
          <a:xfrm>
            <a:off x="1229701" y="2900899"/>
            <a:ext cx="1740723" cy="370907"/>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tabLst>
                <a:tab pos="5029200" algn="r"/>
              </a:tabLst>
              <a:defRPr sz="2200" b="0" kern="1200">
                <a:solidFill>
                  <a:schemeClr val="accent3"/>
                </a:solidFill>
                <a:latin typeface="Calibri Light" panose="020F0302020204030204" pitchFamily="34" charset="0"/>
                <a:ea typeface="+mn-ea"/>
                <a:cs typeface="Calibri Light" panose="020F0302020204030204" pitchFamily="34" charset="0"/>
              </a:defRPr>
            </a:lvl1pPr>
            <a:lvl2pPr marL="174625" indent="-17462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2pPr>
            <a:lvl3pPr marL="342900" indent="-2159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3pPr>
            <a:lvl4pPr marL="460375" indent="-20637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4pPr>
            <a:lvl5pPr marL="571500" indent="-190500" algn="l" defTabSz="798513"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9"/>
              </a:spcBef>
              <a:spcAft>
                <a:spcPts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Quarterly</a:t>
            </a:r>
          </a:p>
        </p:txBody>
      </p:sp>
      <p:sp>
        <p:nvSpPr>
          <p:cNvPr id="27" name="Content Placeholder 2">
            <a:extLst>
              <a:ext uri="{FF2B5EF4-FFF2-40B4-BE49-F238E27FC236}">
                <a16:creationId xmlns:a16="http://schemas.microsoft.com/office/drawing/2014/main" id="{6E718262-BDC5-5C1A-FFCD-3E702659C537}"/>
              </a:ext>
            </a:extLst>
          </p:cNvPr>
          <p:cNvSpPr txBox="1">
            <a:spLocks/>
          </p:cNvSpPr>
          <p:nvPr/>
        </p:nvSpPr>
        <p:spPr>
          <a:xfrm>
            <a:off x="1229701" y="3902108"/>
            <a:ext cx="985171" cy="273581"/>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tabLst>
                <a:tab pos="5029200" algn="r"/>
              </a:tabLst>
              <a:defRPr sz="2200" b="0" kern="1200">
                <a:solidFill>
                  <a:schemeClr val="accent3"/>
                </a:solidFill>
                <a:latin typeface="Calibri Light" panose="020F0302020204030204" pitchFamily="34" charset="0"/>
                <a:ea typeface="+mn-ea"/>
                <a:cs typeface="Calibri Light" panose="020F0302020204030204" pitchFamily="34" charset="0"/>
              </a:defRPr>
            </a:lvl1pPr>
            <a:lvl2pPr marL="174625" indent="-17462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2pPr>
            <a:lvl3pPr marL="342900" indent="-2159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3pPr>
            <a:lvl4pPr marL="460375" indent="-20637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4pPr>
            <a:lvl5pPr marL="571500" indent="-190500" algn="l" defTabSz="798513"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9"/>
              </a:spcBef>
              <a:spcAft>
                <a:spcPts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Weekly</a:t>
            </a:r>
          </a:p>
        </p:txBody>
      </p:sp>
      <p:sp>
        <p:nvSpPr>
          <p:cNvPr id="28" name="Content Placeholder 2">
            <a:extLst>
              <a:ext uri="{FF2B5EF4-FFF2-40B4-BE49-F238E27FC236}">
                <a16:creationId xmlns:a16="http://schemas.microsoft.com/office/drawing/2014/main" id="{E6D9261C-C198-C6B5-6301-9F2CD92A9D62}"/>
              </a:ext>
            </a:extLst>
          </p:cNvPr>
          <p:cNvSpPr txBox="1">
            <a:spLocks/>
          </p:cNvSpPr>
          <p:nvPr/>
        </p:nvSpPr>
        <p:spPr>
          <a:xfrm>
            <a:off x="1229701" y="4805990"/>
            <a:ext cx="1740723" cy="370907"/>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tabLst>
                <a:tab pos="5029200" algn="r"/>
              </a:tabLst>
              <a:defRPr sz="2200" b="0" kern="1200">
                <a:solidFill>
                  <a:schemeClr val="accent3"/>
                </a:solidFill>
                <a:latin typeface="Calibri Light" panose="020F0302020204030204" pitchFamily="34" charset="0"/>
                <a:ea typeface="+mn-ea"/>
                <a:cs typeface="Calibri Light" panose="020F0302020204030204" pitchFamily="34" charset="0"/>
              </a:defRPr>
            </a:lvl1pPr>
            <a:lvl2pPr marL="174625" indent="-17462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2pPr>
            <a:lvl3pPr marL="342900" indent="-2159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3pPr>
            <a:lvl4pPr marL="460375" indent="-20637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4pPr>
            <a:lvl5pPr marL="571500" indent="-190500" algn="l" defTabSz="798513"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9"/>
              </a:spcBef>
              <a:spcAft>
                <a:spcPts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Weekly</a:t>
            </a:r>
          </a:p>
        </p:txBody>
      </p:sp>
      <p:sp>
        <p:nvSpPr>
          <p:cNvPr id="29" name="TextBox 28">
            <a:extLst>
              <a:ext uri="{FF2B5EF4-FFF2-40B4-BE49-F238E27FC236}">
                <a16:creationId xmlns:a16="http://schemas.microsoft.com/office/drawing/2014/main" id="{0B70C9EE-BF33-2438-D660-C7D24F8EED19}"/>
              </a:ext>
            </a:extLst>
          </p:cNvPr>
          <p:cNvSpPr txBox="1"/>
          <p:nvPr/>
        </p:nvSpPr>
        <p:spPr bwMode="gray">
          <a:xfrm>
            <a:off x="3087499" y="3671042"/>
            <a:ext cx="2222952" cy="669919"/>
          </a:xfrm>
          <a:prstGeom prst="rect">
            <a:avLst/>
          </a:prstGeom>
        </p:spPr>
        <p:txBody>
          <a:bodyPr wrap="square" lIns="0" tIns="0" rIns="0" bIns="0" rtlCol="0" anchor="t" anchorCtr="0">
            <a:noAutofit/>
          </a:bodyPr>
          <a:lstStyle/>
          <a:p>
            <a:pPr marL="0" marR="0" lvl="0" indent="0" algn="ctr" defTabSz="914340" rtl="0" eaLnBrk="1" fontAlgn="auto" latinLnBrk="0" hangingPunct="1">
              <a:lnSpc>
                <a:spcPct val="106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Project Director &amp; Managers / Sponsors / Module Owners</a:t>
            </a:r>
          </a:p>
        </p:txBody>
      </p:sp>
      <p:sp>
        <p:nvSpPr>
          <p:cNvPr id="30" name="Isosceles Triangle 10">
            <a:extLst>
              <a:ext uri="{FF2B5EF4-FFF2-40B4-BE49-F238E27FC236}">
                <a16:creationId xmlns:a16="http://schemas.microsoft.com/office/drawing/2014/main" id="{54426FE4-D837-50E5-927A-1D3DC5A4A9BD}"/>
              </a:ext>
            </a:extLst>
          </p:cNvPr>
          <p:cNvSpPr>
            <a:spLocks noChangeAspect="1"/>
          </p:cNvSpPr>
          <p:nvPr/>
        </p:nvSpPr>
        <p:spPr bwMode="gray">
          <a:xfrm>
            <a:off x="3633812" y="1210520"/>
            <a:ext cx="1132909" cy="1232068"/>
          </a:xfrm>
          <a:prstGeom prst="triangle">
            <a:avLst/>
          </a:prstGeom>
          <a:solidFill>
            <a:schemeClr val="tx2"/>
          </a:solidFill>
          <a:ln w="19050" algn="ctr">
            <a:solidFill>
              <a:sysClr val="window" lastClr="FFFFFF"/>
            </a:solidFill>
            <a:miter lim="800000"/>
            <a:headEnd/>
            <a:tailEnd/>
          </a:ln>
        </p:spPr>
        <p:txBody>
          <a:bodyPr wrap="square" lIns="0" tIns="0" rIns="0" bIns="80683" rtlCol="0" anchor="b" anchorCtr="0"/>
          <a:lstStyle/>
          <a:p>
            <a:pPr marL="0" marR="0" lvl="0" indent="0" algn="ctr" defTabSz="914340" rtl="0" eaLnBrk="1" fontAlgn="auto" latinLnBrk="0" hangingPunct="1">
              <a:lnSpc>
                <a:spcPct val="106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(ELC)*</a:t>
            </a:r>
          </a:p>
        </p:txBody>
      </p:sp>
      <p:sp>
        <p:nvSpPr>
          <p:cNvPr id="31" name="TextBox 30">
            <a:extLst>
              <a:ext uri="{FF2B5EF4-FFF2-40B4-BE49-F238E27FC236}">
                <a16:creationId xmlns:a16="http://schemas.microsoft.com/office/drawing/2014/main" id="{6B9D4CCC-1DD4-A0AC-E7F9-6874C898E03C}"/>
              </a:ext>
            </a:extLst>
          </p:cNvPr>
          <p:cNvSpPr txBox="1"/>
          <p:nvPr/>
        </p:nvSpPr>
        <p:spPr bwMode="gray">
          <a:xfrm>
            <a:off x="4980690" y="1623453"/>
            <a:ext cx="2057186" cy="249010"/>
          </a:xfrm>
          <a:prstGeom prst="rect">
            <a:avLst/>
          </a:prstGeom>
        </p:spPr>
        <p:txBody>
          <a:bodyPr wrap="square" lIns="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a:t>
            </a: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Executive Leadership Committee (ELC)</a:t>
            </a:r>
          </a:p>
        </p:txBody>
      </p:sp>
      <p:sp>
        <p:nvSpPr>
          <p:cNvPr id="32" name="Content Placeholder 2">
            <a:extLst>
              <a:ext uri="{FF2B5EF4-FFF2-40B4-BE49-F238E27FC236}">
                <a16:creationId xmlns:a16="http://schemas.microsoft.com/office/drawing/2014/main" id="{69347325-99D5-5F7F-94B2-3F411C98700A}"/>
              </a:ext>
            </a:extLst>
          </p:cNvPr>
          <p:cNvSpPr txBox="1">
            <a:spLocks/>
          </p:cNvSpPr>
          <p:nvPr/>
        </p:nvSpPr>
        <p:spPr>
          <a:xfrm>
            <a:off x="1229701" y="1899690"/>
            <a:ext cx="1740723" cy="370907"/>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tabLst>
                <a:tab pos="5029200" algn="r"/>
              </a:tabLst>
              <a:defRPr sz="2200" b="0" kern="1200">
                <a:solidFill>
                  <a:schemeClr val="accent3"/>
                </a:solidFill>
                <a:latin typeface="Calibri Light" panose="020F0302020204030204" pitchFamily="34" charset="0"/>
                <a:ea typeface="+mn-ea"/>
                <a:cs typeface="Calibri Light" panose="020F0302020204030204" pitchFamily="34" charset="0"/>
              </a:defRPr>
            </a:lvl1pPr>
            <a:lvl2pPr marL="174625" indent="-17462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2pPr>
            <a:lvl3pPr marL="342900" indent="-215900"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a:solidFill>
                  <a:schemeClr val="tx1"/>
                </a:solidFill>
                <a:latin typeface="Calibri Light" panose="020F0302020204030204" pitchFamily="34" charset="0"/>
                <a:ea typeface="+mn-ea"/>
                <a:cs typeface="Calibri Light" panose="020F0302020204030204" pitchFamily="34" charset="0"/>
              </a:defRPr>
            </a:lvl3pPr>
            <a:lvl4pPr marL="460375" indent="-206375" algn="l" defTabSz="914400"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4pPr>
            <a:lvl5pPr marL="571500" indent="-190500" algn="l" defTabSz="798513" rtl="0" eaLnBrk="1" latinLnBrk="0" hangingPunct="1">
              <a:spcBef>
                <a:spcPts val="0"/>
              </a:spcBef>
              <a:spcAft>
                <a:spcPts val="1000"/>
              </a:spcAft>
              <a:buClrTx/>
              <a:buSzPct val="100000"/>
              <a:buFont typeface="Arial" panose="020B0604020202020204" pitchFamily="34" charset="0"/>
              <a:buChar char="−"/>
              <a:tabLst>
                <a:tab pos="5029200" algn="r"/>
              </a:tabLst>
              <a:defRPr lang="en-US" sz="2000" b="0" kern="1200" baseline="0">
                <a:solidFill>
                  <a:schemeClr val="tx1"/>
                </a:solidFill>
                <a:latin typeface="Calibri Light" panose="020F0302020204030204" pitchFamily="34" charset="0"/>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9"/>
              </a:spcBef>
              <a:spcAft>
                <a:spcPts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Monthly Updates via email </a:t>
            </a:r>
          </a:p>
        </p:txBody>
      </p:sp>
      <p:pic>
        <p:nvPicPr>
          <p:cNvPr id="3" name="Picture 2">
            <a:extLst>
              <a:ext uri="{FF2B5EF4-FFF2-40B4-BE49-F238E27FC236}">
                <a16:creationId xmlns:a16="http://schemas.microsoft.com/office/drawing/2014/main" id="{E0EC7391-C594-435B-95E2-FD7B29BD0EC4}"/>
              </a:ext>
            </a:extLst>
          </p:cNvPr>
          <p:cNvPicPr>
            <a:picLocks noChangeAspect="1"/>
          </p:cNvPicPr>
          <p:nvPr/>
        </p:nvPicPr>
        <p:blipFill>
          <a:blip r:embed="rId2"/>
          <a:stretch>
            <a:fillRect/>
          </a:stretch>
        </p:blipFill>
        <p:spPr>
          <a:xfrm>
            <a:off x="1204683" y="63555"/>
            <a:ext cx="11044248" cy="938370"/>
          </a:xfrm>
          <a:prstGeom prst="rect">
            <a:avLst/>
          </a:prstGeom>
        </p:spPr>
      </p:pic>
      <p:pic>
        <p:nvPicPr>
          <p:cNvPr id="2" name="Picture 1" descr="A black and white sign with white text&#10;&#10;Description automatically generated">
            <a:extLst>
              <a:ext uri="{FF2B5EF4-FFF2-40B4-BE49-F238E27FC236}">
                <a16:creationId xmlns:a16="http://schemas.microsoft.com/office/drawing/2014/main" id="{CAF1E71B-F1B5-33A5-4D69-C8D6C47BD796}"/>
              </a:ext>
            </a:extLst>
          </p:cNvPr>
          <p:cNvPicPr>
            <a:picLocks noChangeAspect="1"/>
          </p:cNvPicPr>
          <p:nvPr/>
        </p:nvPicPr>
        <p:blipFill>
          <a:blip r:embed="rId3"/>
          <a:stretch>
            <a:fillRect/>
          </a:stretch>
        </p:blipFill>
        <p:spPr>
          <a:xfrm>
            <a:off x="10024339" y="114474"/>
            <a:ext cx="1611086" cy="807657"/>
          </a:xfrm>
          <a:prstGeom prst="rect">
            <a:avLst/>
          </a:prstGeom>
        </p:spPr>
      </p:pic>
      <p:sp>
        <p:nvSpPr>
          <p:cNvPr id="33" name="Slide Number Placeholder 5">
            <a:extLst>
              <a:ext uri="{FF2B5EF4-FFF2-40B4-BE49-F238E27FC236}">
                <a16:creationId xmlns:a16="http://schemas.microsoft.com/office/drawing/2014/main" id="{8A6C0EDA-E0AA-92DB-0777-DDE819517D40}"/>
              </a:ext>
            </a:extLst>
          </p:cNvPr>
          <p:cNvSpPr>
            <a:spLocks noGrp="1"/>
          </p:cNvSpPr>
          <p:nvPr>
            <p:ph type="sldNum" sz="quarter" idx="12"/>
          </p:nvPr>
        </p:nvSpPr>
        <p:spPr>
          <a:xfrm>
            <a:off x="10096500" y="6200875"/>
            <a:ext cx="48768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sp>
        <p:nvSpPr>
          <p:cNvPr id="34" name="TextBox 33">
            <a:extLst>
              <a:ext uri="{FF2B5EF4-FFF2-40B4-BE49-F238E27FC236}">
                <a16:creationId xmlns:a16="http://schemas.microsoft.com/office/drawing/2014/main" id="{0C207A92-EE59-CB22-E143-1D81FC7F178E}"/>
              </a:ext>
            </a:extLst>
          </p:cNvPr>
          <p:cNvSpPr txBox="1"/>
          <p:nvPr/>
        </p:nvSpPr>
        <p:spPr>
          <a:xfrm>
            <a:off x="9219361" y="6263472"/>
            <a:ext cx="11890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Acumin Pro"/>
                <a:cs typeface="Calibri"/>
              </a:rPr>
              <a:t>8/25/2023</a:t>
            </a:r>
          </a:p>
        </p:txBody>
      </p:sp>
    </p:spTree>
    <p:extLst>
      <p:ext uri="{BB962C8B-B14F-4D97-AF65-F5344CB8AC3E}">
        <p14:creationId xmlns:p14="http://schemas.microsoft.com/office/powerpoint/2010/main" val="311877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6ADE-8F37-4D79-8DE5-DA897DCC39ED}"/>
              </a:ext>
            </a:extLst>
          </p:cNvPr>
          <p:cNvSpPr>
            <a:spLocks noGrp="1"/>
          </p:cNvSpPr>
          <p:nvPr>
            <p:ph type="ctrTitle"/>
          </p:nvPr>
        </p:nvSpPr>
        <p:spPr/>
        <p:txBody>
          <a:bodyPr/>
          <a:lstStyle/>
          <a:p>
            <a:r>
              <a:rPr lang="en-US">
                <a:latin typeface="Arial Narrow" panose="020B0606020202030204" pitchFamily="34" charset="0"/>
              </a:rPr>
              <a:t>What is PERA?</a:t>
            </a:r>
          </a:p>
        </p:txBody>
      </p:sp>
      <p:sp>
        <p:nvSpPr>
          <p:cNvPr id="4" name="Text Placeholder 3">
            <a:extLst>
              <a:ext uri="{FF2B5EF4-FFF2-40B4-BE49-F238E27FC236}">
                <a16:creationId xmlns:a16="http://schemas.microsoft.com/office/drawing/2014/main" id="{B414326F-1E66-4792-9EFF-0ED2FC949EB7}"/>
              </a:ext>
            </a:extLst>
          </p:cNvPr>
          <p:cNvSpPr>
            <a:spLocks noGrp="1"/>
          </p:cNvSpPr>
          <p:nvPr>
            <p:ph type="body" sz="quarter" idx="14"/>
          </p:nvPr>
        </p:nvSpPr>
        <p:spPr>
          <a:xfrm>
            <a:off x="2036287" y="1464814"/>
            <a:ext cx="8060211" cy="3127065"/>
          </a:xfrm>
        </p:spPr>
        <p:txBody>
          <a:bodyPr>
            <a:normAutofit/>
          </a:bodyPr>
          <a:lstStyle/>
          <a:p>
            <a:pPr marL="0" indent="0">
              <a:buNone/>
            </a:pPr>
            <a:r>
              <a:rPr lang="en-US" dirty="0">
                <a:effectLst/>
                <a:latin typeface="+mn-lt"/>
                <a:ea typeface="Calibri" panose="020F0502020204030204" pitchFamily="34" charset="0"/>
                <a:cs typeface="Arial" panose="020B0604020202020204" pitchFamily="34" charset="0"/>
              </a:rPr>
              <a:t>PERA represents Purdue’s first fully integrated research administration system and will replace a variety of independently configured research administration systems.</a:t>
            </a:r>
            <a:r>
              <a:rPr lang="en-US" dirty="0">
                <a:solidFill>
                  <a:srgbClr val="333333"/>
                </a:solidFill>
                <a:effectLst/>
                <a:latin typeface="+mn-lt"/>
                <a:ea typeface="Times New Roman" panose="02020603050405020304" pitchFamily="18" charset="0"/>
                <a:cs typeface="Arial" panose="020B0604020202020204" pitchFamily="34" charset="0"/>
              </a:rPr>
              <a:t> </a:t>
            </a:r>
          </a:p>
          <a:p>
            <a:pPr marL="0" indent="0">
              <a:buNone/>
            </a:pPr>
            <a:endParaRPr lang="en-US" dirty="0">
              <a:solidFill>
                <a:srgbClr val="333333"/>
              </a:solidFill>
              <a:latin typeface="+mn-lt"/>
              <a:ea typeface="Times New Roman" panose="02020603050405020304" pitchFamily="18" charset="0"/>
              <a:cs typeface="Arial" panose="020B0604020202020204" pitchFamily="34" charset="0"/>
            </a:endParaRPr>
          </a:p>
          <a:p>
            <a:pPr marL="0" indent="0">
              <a:buNone/>
            </a:pPr>
            <a:r>
              <a:rPr lang="en-US" dirty="0">
                <a:solidFill>
                  <a:srgbClr val="333333"/>
                </a:solidFill>
                <a:effectLst/>
                <a:latin typeface="+mn-lt"/>
                <a:ea typeface="Times New Roman" panose="02020603050405020304" pitchFamily="18" charset="0"/>
                <a:cs typeface="Arial" panose="020B0604020202020204" pitchFamily="34" charset="0"/>
              </a:rPr>
              <a:t>PERA is Purdue’s name for the Huron Research Suite, a next-generation system that automates processes required to apply for research grants, manage research funding, and apply to regulatory committees that oversee research with human subjects, vertebrate animals, biohazards, and other compliance matters.</a:t>
            </a:r>
            <a:endParaRPr lang="en-US" dirty="0">
              <a:effectLst/>
              <a:latin typeface="+mn-lt"/>
              <a:ea typeface="Calibri" panose="020F0502020204030204" pitchFamily="34" charset="0"/>
              <a:cs typeface="Arial" panose="020B0604020202020204" pitchFamily="34" charset="0"/>
            </a:endParaRPr>
          </a:p>
          <a:p>
            <a:pPr marL="0" marR="0" indent="0">
              <a:spcAft>
                <a:spcPts val="0"/>
              </a:spcAft>
              <a:buNone/>
            </a:pPr>
            <a:endParaRPr lang="en-US" dirty="0"/>
          </a:p>
        </p:txBody>
      </p:sp>
      <p:sp>
        <p:nvSpPr>
          <p:cNvPr id="6" name="Date Placeholder 5">
            <a:extLst>
              <a:ext uri="{FF2B5EF4-FFF2-40B4-BE49-F238E27FC236}">
                <a16:creationId xmlns:a16="http://schemas.microsoft.com/office/drawing/2014/main" id="{C6B48F48-6959-4D72-8F81-B854D80290DD}"/>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7" name="Slide Number Placeholder 6">
            <a:extLst>
              <a:ext uri="{FF2B5EF4-FFF2-40B4-BE49-F238E27FC236}">
                <a16:creationId xmlns:a16="http://schemas.microsoft.com/office/drawing/2014/main" id="{AEC37560-46CA-4529-82CB-FA445461B0A3}"/>
              </a:ext>
            </a:extLst>
          </p:cNvPr>
          <p:cNvSpPr>
            <a:spLocks noGrp="1"/>
          </p:cNvSpPr>
          <p:nvPr>
            <p:ph type="sldNum" sz="quarter" idx="12"/>
          </p:nvPr>
        </p:nvSpPr>
        <p:spPr/>
        <p:txBody>
          <a:bodyPr/>
          <a:lstStyle/>
          <a:p>
            <a:fld id="{8A7A6979-0714-4377-B894-6BE4C2D6E202}" type="slidenum">
              <a:rPr lang="en-US" smtClean="0"/>
              <a:pPr/>
              <a:t>2</a:t>
            </a:fld>
            <a:endParaRPr lang="en-US"/>
          </a:p>
        </p:txBody>
      </p:sp>
      <p:pic>
        <p:nvPicPr>
          <p:cNvPr id="8" name="Picture 7">
            <a:extLst>
              <a:ext uri="{FF2B5EF4-FFF2-40B4-BE49-F238E27FC236}">
                <a16:creationId xmlns:a16="http://schemas.microsoft.com/office/drawing/2014/main" id="{A059CDEF-E2C2-B16F-CC38-A944CA345E3A}"/>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11" name="Picture 10" descr="A black and white sign with white text&#10;&#10;Description automatically generated">
            <a:extLst>
              <a:ext uri="{FF2B5EF4-FFF2-40B4-BE49-F238E27FC236}">
                <a16:creationId xmlns:a16="http://schemas.microsoft.com/office/drawing/2014/main" id="{A6E7B6B3-3BAC-E213-FB4E-32B2D2B426E3}"/>
              </a:ext>
            </a:extLst>
          </p:cNvPr>
          <p:cNvPicPr>
            <a:picLocks noChangeAspect="1"/>
          </p:cNvPicPr>
          <p:nvPr/>
        </p:nvPicPr>
        <p:blipFill>
          <a:blip r:embed="rId3"/>
          <a:stretch>
            <a:fillRect/>
          </a:stretch>
        </p:blipFill>
        <p:spPr>
          <a:xfrm>
            <a:off x="9437193" y="77170"/>
            <a:ext cx="1611086" cy="807657"/>
          </a:xfrm>
          <a:prstGeom prst="rect">
            <a:avLst/>
          </a:prstGeom>
        </p:spPr>
      </p:pic>
      <p:pic>
        <p:nvPicPr>
          <p:cNvPr id="15" name="Picture 14">
            <a:extLst>
              <a:ext uri="{FF2B5EF4-FFF2-40B4-BE49-F238E27FC236}">
                <a16:creationId xmlns:a16="http://schemas.microsoft.com/office/drawing/2014/main" id="{8F611826-9EDA-1FAE-EC18-EFF319ECDC97}"/>
              </a:ext>
            </a:extLst>
          </p:cNvPr>
          <p:cNvPicPr>
            <a:picLocks noChangeAspect="1"/>
          </p:cNvPicPr>
          <p:nvPr/>
        </p:nvPicPr>
        <p:blipFill rotWithShape="1">
          <a:blip r:embed="rId4"/>
          <a:srcRect l="11404" t="26857" r="11430" b="45614"/>
          <a:stretch/>
        </p:blipFill>
        <p:spPr>
          <a:xfrm>
            <a:off x="4372784" y="4185070"/>
            <a:ext cx="3446431" cy="922145"/>
          </a:xfrm>
          <a:prstGeom prst="rect">
            <a:avLst/>
          </a:prstGeom>
        </p:spPr>
      </p:pic>
    </p:spTree>
    <p:extLst>
      <p:ext uri="{BB962C8B-B14F-4D97-AF65-F5344CB8AC3E}">
        <p14:creationId xmlns:p14="http://schemas.microsoft.com/office/powerpoint/2010/main" val="437746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4308CDE5-DD68-3740-85BD-EE252849D49E}"/>
              </a:ext>
            </a:extLst>
          </p:cNvPr>
          <p:cNvSpPr>
            <a:spLocks noGrp="1"/>
          </p:cNvSpPr>
          <p:nvPr>
            <p:ph type="dt" sz="half" idx="10"/>
          </p:nvPr>
        </p:nvSpPr>
        <p:spPr/>
        <p:txBody>
          <a:bodyPr/>
          <a:lstStyle/>
          <a:p>
            <a:fld id="{D47A9A36-4EB0-BF46-AE48-7CDA251B954B}" type="datetime1">
              <a:rPr lang="en-US" smtClean="0"/>
              <a:pPr/>
              <a:t>4/22/2024</a:t>
            </a:fld>
            <a:endParaRPr lang="en-US"/>
          </a:p>
        </p:txBody>
      </p:sp>
      <p:sp>
        <p:nvSpPr>
          <p:cNvPr id="5" name="Slide Number">
            <a:extLst>
              <a:ext uri="{FF2B5EF4-FFF2-40B4-BE49-F238E27FC236}">
                <a16:creationId xmlns:a16="http://schemas.microsoft.com/office/drawing/2014/main" id="{BF90099D-AEBF-BE42-B572-F48AF47617D6}"/>
              </a:ext>
            </a:extLst>
          </p:cNvPr>
          <p:cNvSpPr>
            <a:spLocks noGrp="1"/>
          </p:cNvSpPr>
          <p:nvPr>
            <p:ph type="sldNum" sz="quarter" idx="12"/>
          </p:nvPr>
        </p:nvSpPr>
        <p:spPr/>
        <p:txBody>
          <a:bodyPr/>
          <a:lstStyle/>
          <a:p>
            <a:fld id="{8A7A6979-0714-4377-B894-6BE4C2D6E202}" type="slidenum">
              <a:rPr lang="en-US" smtClean="0"/>
              <a:pPr/>
              <a:t>20</a:t>
            </a:fld>
            <a:endParaRPr lang="en-US"/>
          </a:p>
        </p:txBody>
      </p:sp>
      <p:pic>
        <p:nvPicPr>
          <p:cNvPr id="7" name="Picture 6">
            <a:extLst>
              <a:ext uri="{FF2B5EF4-FFF2-40B4-BE49-F238E27FC236}">
                <a16:creationId xmlns:a16="http://schemas.microsoft.com/office/drawing/2014/main" id="{14C61D61-2C9F-C60E-A1C2-A6898DB6183E}"/>
              </a:ext>
            </a:extLst>
          </p:cNvPr>
          <p:cNvPicPr>
            <a:picLocks noChangeAspect="1"/>
          </p:cNvPicPr>
          <p:nvPr/>
        </p:nvPicPr>
        <p:blipFill>
          <a:blip r:embed="rId3"/>
          <a:srcRect/>
          <a:stretch/>
        </p:blipFill>
        <p:spPr>
          <a:xfrm>
            <a:off x="1765300" y="5990598"/>
            <a:ext cx="4330700" cy="460284"/>
          </a:xfrm>
          <a:prstGeom prst="rect">
            <a:avLst/>
          </a:prstGeom>
        </p:spPr>
      </p:pic>
      <p:sp>
        <p:nvSpPr>
          <p:cNvPr id="2" name="TextBox 1">
            <a:extLst>
              <a:ext uri="{FF2B5EF4-FFF2-40B4-BE49-F238E27FC236}">
                <a16:creationId xmlns:a16="http://schemas.microsoft.com/office/drawing/2014/main" id="{5D9FFA6C-4F23-C0EA-8054-F9FD6914F939}"/>
              </a:ext>
            </a:extLst>
          </p:cNvPr>
          <p:cNvSpPr txBox="1"/>
          <p:nvPr/>
        </p:nvSpPr>
        <p:spPr>
          <a:xfrm>
            <a:off x="2068417" y="2543351"/>
            <a:ext cx="7696356" cy="2446824"/>
          </a:xfrm>
          <a:prstGeom prst="rect">
            <a:avLst/>
          </a:prstGeom>
          <a:solidFill>
            <a:srgbClr val="EBD99F"/>
          </a:solidFill>
          <a:ln>
            <a:noFill/>
          </a:ln>
        </p:spPr>
        <p:txBody>
          <a:bodyPr wrap="square" rtlCol="0">
            <a:spAutoFit/>
          </a:bodyPr>
          <a:lstStyle/>
          <a:p>
            <a:pPr marL="0" marR="0">
              <a:spcBef>
                <a:spcPts val="0"/>
              </a:spcBef>
              <a:spcAft>
                <a:spcPts val="0"/>
              </a:spcAft>
            </a:pPr>
            <a:endParaRPr lang="en-US" dirty="0">
              <a:solidFill>
                <a:srgbClr val="333333"/>
              </a:solidFill>
              <a:ea typeface="Times New Roman" panose="02020603050405020304" pitchFamily="18" charset="0"/>
            </a:endParaRPr>
          </a:p>
          <a:p>
            <a:pPr algn="ctr">
              <a:lnSpc>
                <a:spcPct val="150000"/>
              </a:lnSpc>
            </a:pPr>
            <a:r>
              <a:rPr lang="en-US" sz="2200" dirty="0">
                <a:solidFill>
                  <a:srgbClr val="333333"/>
                </a:solidFill>
                <a:effectLst/>
                <a:ea typeface="Times New Roman" panose="02020603050405020304" pitchFamily="18" charset="0"/>
                <a:cs typeface="Arial" panose="020B0604020202020204" pitchFamily="34" charset="0"/>
              </a:rPr>
              <a:t>Questions, Comments or Suggestions?</a:t>
            </a:r>
          </a:p>
          <a:p>
            <a:pPr algn="ctr">
              <a:lnSpc>
                <a:spcPct val="150000"/>
              </a:lnSpc>
            </a:pPr>
            <a:r>
              <a:rPr lang="en-US" sz="2200" dirty="0">
                <a:solidFill>
                  <a:schemeClr val="bg1"/>
                </a:solidFill>
                <a:cs typeface="Calibri"/>
              </a:rPr>
              <a:t>Email </a:t>
            </a:r>
          </a:p>
          <a:p>
            <a:pPr algn="ctr">
              <a:lnSpc>
                <a:spcPct val="150000"/>
              </a:lnSpc>
            </a:pPr>
            <a:r>
              <a:rPr lang="en-US" sz="2200" i="1" dirty="0">
                <a:solidFill>
                  <a:schemeClr val="bg1"/>
                </a:solidFill>
                <a:cs typeface="Calibri"/>
              </a:rPr>
              <a:t>peracomms@purdue.edu</a:t>
            </a:r>
          </a:p>
          <a:p>
            <a:endParaRPr lang="en-US" dirty="0">
              <a:effectLst/>
              <a:ea typeface="Times New Roman" panose="02020603050405020304" pitchFamily="18" charset="0"/>
              <a:cs typeface="Arial" panose="020B0604020202020204" pitchFamily="34" charset="0"/>
            </a:endParaRPr>
          </a:p>
          <a:p>
            <a:pPr marR="0" lvl="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pic>
        <p:nvPicPr>
          <p:cNvPr id="9" name="Picture 8" descr="A black and white sign with white text&#10;&#10;Description automatically generated">
            <a:extLst>
              <a:ext uri="{FF2B5EF4-FFF2-40B4-BE49-F238E27FC236}">
                <a16:creationId xmlns:a16="http://schemas.microsoft.com/office/drawing/2014/main" id="{E8B6BACF-EED2-5EB3-1315-BD6A4AD87F95}"/>
              </a:ext>
            </a:extLst>
          </p:cNvPr>
          <p:cNvPicPr>
            <a:picLocks noChangeAspect="1"/>
          </p:cNvPicPr>
          <p:nvPr/>
        </p:nvPicPr>
        <p:blipFill>
          <a:blip r:embed="rId4"/>
          <a:stretch>
            <a:fillRect/>
          </a:stretch>
        </p:blipFill>
        <p:spPr>
          <a:xfrm>
            <a:off x="4541165" y="696542"/>
            <a:ext cx="2750859" cy="1379039"/>
          </a:xfrm>
          <a:prstGeom prst="rect">
            <a:avLst/>
          </a:prstGeom>
        </p:spPr>
      </p:pic>
    </p:spTree>
    <p:extLst>
      <p:ext uri="{BB962C8B-B14F-4D97-AF65-F5344CB8AC3E}">
        <p14:creationId xmlns:p14="http://schemas.microsoft.com/office/powerpoint/2010/main" val="349229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8544CA5-092D-B16A-701C-DF9C60821DBB}"/>
              </a:ext>
            </a:extLst>
          </p:cNvPr>
          <p:cNvSpPr/>
          <p:nvPr/>
        </p:nvSpPr>
        <p:spPr>
          <a:xfrm>
            <a:off x="2493965" y="1647154"/>
            <a:ext cx="7988977" cy="2584636"/>
          </a:xfrm>
          <a:prstGeom prst="roundRect">
            <a:avLst/>
          </a:prstGeom>
          <a:solidFill>
            <a:srgbClr val="EBD99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C6ADE-8F37-4D79-8DE5-DA897DCC39ED}"/>
              </a:ext>
            </a:extLst>
          </p:cNvPr>
          <p:cNvSpPr>
            <a:spLocks noGrp="1"/>
          </p:cNvSpPr>
          <p:nvPr>
            <p:ph type="ctrTitle"/>
          </p:nvPr>
        </p:nvSpPr>
        <p:spPr/>
        <p:txBody>
          <a:bodyPr/>
          <a:lstStyle/>
          <a:p>
            <a:r>
              <a:rPr lang="en-US">
                <a:latin typeface="Arial Narrow" panose="020B0606020202030204" pitchFamily="34" charset="0"/>
              </a:rPr>
              <a:t>PERA Expectations</a:t>
            </a:r>
          </a:p>
        </p:txBody>
      </p:sp>
      <p:sp>
        <p:nvSpPr>
          <p:cNvPr id="4" name="Text Placeholder 3">
            <a:extLst>
              <a:ext uri="{FF2B5EF4-FFF2-40B4-BE49-F238E27FC236}">
                <a16:creationId xmlns:a16="http://schemas.microsoft.com/office/drawing/2014/main" id="{B414326F-1E66-4792-9EFF-0ED2FC949EB7}"/>
              </a:ext>
            </a:extLst>
          </p:cNvPr>
          <p:cNvSpPr>
            <a:spLocks noGrp="1"/>
          </p:cNvSpPr>
          <p:nvPr>
            <p:ph type="body" sz="quarter" idx="14"/>
          </p:nvPr>
        </p:nvSpPr>
        <p:spPr>
          <a:xfrm>
            <a:off x="3327674" y="1921081"/>
            <a:ext cx="6975836" cy="2229877"/>
          </a:xfrm>
        </p:spPr>
        <p:txBody>
          <a:bodyPr>
            <a:normAutofit/>
          </a:bodyPr>
          <a:lstStyle/>
          <a:p>
            <a:pPr marL="0" marR="0" indent="0">
              <a:spcBef>
                <a:spcPts val="0"/>
              </a:spcBef>
              <a:spcAft>
                <a:spcPts val="0"/>
              </a:spcAft>
              <a:buNone/>
            </a:pPr>
            <a:r>
              <a:rPr lang="en-US">
                <a:solidFill>
                  <a:srgbClr val="333333"/>
                </a:solidFill>
                <a:effectLst/>
                <a:latin typeface="+mn-lt"/>
                <a:ea typeface="Calibri" panose="020F0502020204030204" pitchFamily="34" charset="0"/>
                <a:cs typeface="Arial" panose="020B0604020202020204" pitchFamily="34" charset="0"/>
              </a:rPr>
              <a:t>“PERA will take us to the next level of sophistication and efficiency in research administration by streamlining and integrating how we operate. PERA will also save researchers time on administrative matters, allowing them to focus more attention on their work.”</a:t>
            </a:r>
            <a:endParaRPr lang="en-US">
              <a:effectLst/>
              <a:latin typeface="+mn-lt"/>
              <a:ea typeface="Calibri" panose="020F0502020204030204" pitchFamily="34" charset="0"/>
              <a:cs typeface="Arial" panose="020B0604020202020204" pitchFamily="34" charset="0"/>
            </a:endParaRPr>
          </a:p>
          <a:p>
            <a:pPr marL="0" marR="0" indent="0">
              <a:spcBef>
                <a:spcPts val="0"/>
              </a:spcBef>
              <a:spcAft>
                <a:spcPts val="0"/>
              </a:spcAft>
              <a:buNone/>
            </a:pPr>
            <a:endParaRPr lang="en-US" sz="2200" b="1">
              <a:effectLst/>
              <a:latin typeface="+mn-lt"/>
              <a:ea typeface="Calibri" panose="020F0502020204030204" pitchFamily="34" charset="0"/>
              <a:cs typeface="Calibri" panose="020F0502020204030204" pitchFamily="34" charset="0"/>
            </a:endParaRPr>
          </a:p>
          <a:p>
            <a:pPr marL="0" marR="0" indent="0" algn="r">
              <a:spcBef>
                <a:spcPts val="0"/>
              </a:spcBef>
              <a:spcAft>
                <a:spcPts val="0"/>
              </a:spcAft>
              <a:buNone/>
            </a:pPr>
            <a:r>
              <a:rPr lang="en-US" sz="2000" b="1">
                <a:effectLst/>
                <a:latin typeface="+mn-lt"/>
                <a:ea typeface="Calibri" panose="020F0502020204030204" pitchFamily="34" charset="0"/>
                <a:cs typeface="Calibri" panose="020F0502020204030204" pitchFamily="34" charset="0"/>
              </a:rPr>
              <a:t>Mung Chiang, Purdue University President</a:t>
            </a:r>
            <a:endParaRPr lang="en-US" sz="2000">
              <a:effectLst/>
              <a:latin typeface="+mn-lt"/>
              <a:ea typeface="Calibri" panose="020F0502020204030204" pitchFamily="34" charset="0"/>
              <a:cs typeface="Arial" panose="020B0604020202020204" pitchFamily="34" charset="0"/>
            </a:endParaRPr>
          </a:p>
          <a:p>
            <a:pPr marL="0" marR="0" indent="0">
              <a:spcAft>
                <a:spcPts val="0"/>
              </a:spcAft>
              <a:buNone/>
            </a:pPr>
            <a:endParaRPr lang="en-US" sz="2000">
              <a:effectLst/>
              <a:latin typeface="Acumin Pro" panose="020B0604020202020204" charset="0"/>
              <a:ea typeface="Calibri" panose="020F0502020204030204" pitchFamily="34" charset="0"/>
              <a:cs typeface="Arial" panose="020B0604020202020204" pitchFamily="34" charset="0"/>
            </a:endParaRPr>
          </a:p>
          <a:p>
            <a:pPr marL="0" marR="0" indent="0">
              <a:spcAft>
                <a:spcPts val="0"/>
              </a:spcAft>
              <a:buNone/>
            </a:pPr>
            <a:endParaRPr lang="en-US" sz="1800">
              <a:solidFill>
                <a:srgbClr val="252525"/>
              </a:solidFill>
              <a:effectLst/>
              <a:latin typeface="Calibri" panose="020F0502020204030204" pitchFamily="34" charset="0"/>
              <a:ea typeface="Times New Roman" panose="02020603050405020304" pitchFamily="18" charset="0"/>
            </a:endParaRPr>
          </a:p>
          <a:p>
            <a:pPr marL="0" indent="0">
              <a:buNone/>
            </a:pPr>
            <a:endParaRPr lang="en-US"/>
          </a:p>
        </p:txBody>
      </p:sp>
      <p:sp>
        <p:nvSpPr>
          <p:cNvPr id="6" name="Date Placeholder 5">
            <a:extLst>
              <a:ext uri="{FF2B5EF4-FFF2-40B4-BE49-F238E27FC236}">
                <a16:creationId xmlns:a16="http://schemas.microsoft.com/office/drawing/2014/main" id="{C6B48F48-6959-4D72-8F81-B854D80290D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7" name="Slide Number Placeholder 6">
            <a:extLst>
              <a:ext uri="{FF2B5EF4-FFF2-40B4-BE49-F238E27FC236}">
                <a16:creationId xmlns:a16="http://schemas.microsoft.com/office/drawing/2014/main" id="{AEC37560-46CA-4529-82CB-FA445461B0A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14" name="Picture 13">
            <a:extLst>
              <a:ext uri="{FF2B5EF4-FFF2-40B4-BE49-F238E27FC236}">
                <a16:creationId xmlns:a16="http://schemas.microsoft.com/office/drawing/2014/main" id="{254EE557-0EA6-B76B-E34C-F3CCD5C732FD}"/>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5" name="Picture 4" descr="A person wearing glasses and a white shirt&#10;&#10;Description automatically generated">
            <a:extLst>
              <a:ext uri="{FF2B5EF4-FFF2-40B4-BE49-F238E27FC236}">
                <a16:creationId xmlns:a16="http://schemas.microsoft.com/office/drawing/2014/main" id="{900A29CC-E87E-E336-9CB3-A0A3893A2908}"/>
              </a:ext>
            </a:extLst>
          </p:cNvPr>
          <p:cNvPicPr>
            <a:picLocks noChangeAspect="1"/>
          </p:cNvPicPr>
          <p:nvPr/>
        </p:nvPicPr>
        <p:blipFill>
          <a:blip r:embed="rId3"/>
          <a:stretch>
            <a:fillRect/>
          </a:stretch>
        </p:blipFill>
        <p:spPr>
          <a:xfrm>
            <a:off x="1634237" y="2080180"/>
            <a:ext cx="1714972" cy="1714972"/>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120072D3-C472-3C73-C1D1-CD6267556D7F}"/>
              </a:ext>
            </a:extLst>
          </p:cNvPr>
          <p:cNvPicPr>
            <a:picLocks noChangeAspect="1"/>
          </p:cNvPicPr>
          <p:nvPr/>
        </p:nvPicPr>
        <p:blipFill>
          <a:blip r:embed="rId4"/>
          <a:stretch>
            <a:fillRect/>
          </a:stretch>
        </p:blipFill>
        <p:spPr>
          <a:xfrm>
            <a:off x="9948139" y="33201"/>
            <a:ext cx="1611086" cy="807657"/>
          </a:xfrm>
          <a:prstGeom prst="rect">
            <a:avLst/>
          </a:prstGeom>
        </p:spPr>
      </p:pic>
    </p:spTree>
    <p:extLst>
      <p:ext uri="{BB962C8B-B14F-4D97-AF65-F5344CB8AC3E}">
        <p14:creationId xmlns:p14="http://schemas.microsoft.com/office/powerpoint/2010/main" val="3022928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6ADE-8F37-4D79-8DE5-DA897DCC39ED}"/>
              </a:ext>
            </a:extLst>
          </p:cNvPr>
          <p:cNvSpPr>
            <a:spLocks noGrp="1"/>
          </p:cNvSpPr>
          <p:nvPr>
            <p:ph type="ctrTitle"/>
          </p:nvPr>
        </p:nvSpPr>
        <p:spPr/>
        <p:txBody>
          <a:bodyPr/>
          <a:lstStyle/>
          <a:p>
            <a:r>
              <a:rPr lang="en-US">
                <a:latin typeface="Arial Narrow" panose="020B0606020202030204" pitchFamily="34" charset="0"/>
              </a:rPr>
              <a:t>PERA Benefits</a:t>
            </a:r>
          </a:p>
        </p:txBody>
      </p:sp>
      <p:sp>
        <p:nvSpPr>
          <p:cNvPr id="4" name="Text Placeholder 3">
            <a:extLst>
              <a:ext uri="{FF2B5EF4-FFF2-40B4-BE49-F238E27FC236}">
                <a16:creationId xmlns:a16="http://schemas.microsoft.com/office/drawing/2014/main" id="{B414326F-1E66-4792-9EFF-0ED2FC949EB7}"/>
              </a:ext>
            </a:extLst>
          </p:cNvPr>
          <p:cNvSpPr>
            <a:spLocks noGrp="1"/>
          </p:cNvSpPr>
          <p:nvPr>
            <p:ph type="body" sz="quarter" idx="14"/>
          </p:nvPr>
        </p:nvSpPr>
        <p:spPr>
          <a:xfrm>
            <a:off x="2107518" y="1723230"/>
            <a:ext cx="7743491" cy="3386098"/>
          </a:xfrm>
        </p:spPr>
        <p:txBody>
          <a:bodyPr>
            <a:normAutofit fontScale="47500" lnSpcReduction="20000"/>
          </a:bodyPr>
          <a:lstStyle/>
          <a:p>
            <a:pPr marL="0" marR="0" indent="0">
              <a:lnSpc>
                <a:spcPct val="200000"/>
              </a:lnSpc>
              <a:spcAft>
                <a:spcPts val="0"/>
              </a:spcAft>
              <a:buNone/>
            </a:pPr>
            <a:r>
              <a:rPr lang="en-US" sz="3800" b="1" dirty="0">
                <a:solidFill>
                  <a:schemeClr val="tx1"/>
                </a:solidFill>
                <a:effectLst/>
                <a:latin typeface="+mn-lt"/>
                <a:ea typeface="Times New Roman" panose="02020603050405020304" pitchFamily="18" charset="0"/>
                <a:cs typeface="Arial" panose="020B0604020202020204" pitchFamily="34" charset="0"/>
              </a:rPr>
              <a:t>These are just a few of the improvements to expect:</a:t>
            </a:r>
          </a:p>
          <a:p>
            <a:pPr marL="342900" marR="0" lvl="0" indent="-342900">
              <a:lnSpc>
                <a:spcPct val="200000"/>
              </a:lnSpc>
              <a:spcBef>
                <a:spcPts val="0"/>
              </a:spcBef>
              <a:spcAft>
                <a:spcPts val="0"/>
              </a:spcAft>
              <a:buFont typeface="Symbol" panose="05050102010706020507" pitchFamily="18" charset="2"/>
              <a:buChar char=""/>
            </a:pPr>
            <a:r>
              <a:rPr lang="en-US" sz="3800" dirty="0">
                <a:latin typeface="+mn-lt"/>
                <a:ea typeface="Calibri" panose="020F0502020204030204" pitchFamily="34" charset="0"/>
                <a:cs typeface="Arial" panose="020B0604020202020204" pitchFamily="34" charset="0"/>
              </a:rPr>
              <a:t>U</a:t>
            </a:r>
            <a:r>
              <a:rPr lang="en-US" sz="3800" dirty="0">
                <a:effectLst/>
                <a:latin typeface="+mn-lt"/>
                <a:ea typeface="Calibri" panose="020F0502020204030204" pitchFamily="34" charset="0"/>
                <a:cs typeface="Arial" panose="020B0604020202020204" pitchFamily="34" charset="0"/>
              </a:rPr>
              <a:t>nified platform for managing and monitoring research projects</a:t>
            </a:r>
          </a:p>
          <a:p>
            <a:pPr marL="342900" marR="0" lvl="0" indent="-342900">
              <a:lnSpc>
                <a:spcPct val="200000"/>
              </a:lnSpc>
              <a:spcBef>
                <a:spcPts val="0"/>
              </a:spcBef>
              <a:spcAft>
                <a:spcPts val="0"/>
              </a:spcAft>
              <a:buFont typeface="Symbol" panose="05050102010706020507" pitchFamily="18" charset="2"/>
              <a:buChar char=""/>
            </a:pPr>
            <a:r>
              <a:rPr lang="en-US" sz="3800" dirty="0">
                <a:solidFill>
                  <a:srgbClr val="252525"/>
                </a:solidFill>
                <a:latin typeface="+mn-lt"/>
                <a:ea typeface="Calibri" panose="020F0502020204030204" pitchFamily="34" charset="0"/>
                <a:cs typeface="Arial" panose="020B0604020202020204" pitchFamily="34" charset="0"/>
              </a:rPr>
              <a:t>E</a:t>
            </a:r>
            <a:r>
              <a:rPr lang="en-US" sz="3800" dirty="0">
                <a:solidFill>
                  <a:srgbClr val="252525"/>
                </a:solidFill>
                <a:effectLst/>
                <a:latin typeface="+mn-lt"/>
                <a:ea typeface="Calibri" panose="020F0502020204030204" pitchFamily="34" charset="0"/>
                <a:cs typeface="Arial" panose="020B0604020202020204" pitchFamily="34" charset="0"/>
              </a:rPr>
              <a:t>nhanced transparency for the Purdue research community</a:t>
            </a:r>
            <a:endParaRPr lang="en-US" sz="3800" dirty="0">
              <a:effectLst/>
              <a:latin typeface="+mn-lt"/>
              <a:ea typeface="Calibri" panose="020F0502020204030204" pitchFamily="34" charset="0"/>
              <a:cs typeface="Arial" panose="020B0604020202020204" pitchFamily="34" charset="0"/>
            </a:endParaRPr>
          </a:p>
          <a:p>
            <a:pPr marL="342900" marR="0" lvl="0" indent="-342900">
              <a:lnSpc>
                <a:spcPct val="200000"/>
              </a:lnSpc>
              <a:spcBef>
                <a:spcPts val="0"/>
              </a:spcBef>
              <a:spcAft>
                <a:spcPts val="0"/>
              </a:spcAft>
              <a:buFont typeface="Symbol" panose="05050102010706020507" pitchFamily="18" charset="2"/>
              <a:buChar char=""/>
            </a:pPr>
            <a:r>
              <a:rPr lang="en-US" sz="3800" dirty="0">
                <a:solidFill>
                  <a:srgbClr val="333333"/>
                </a:solidFill>
                <a:effectLst/>
                <a:latin typeface="+mn-lt"/>
                <a:ea typeface="Calibri" panose="020F0502020204030204" pitchFamily="34" charset="0"/>
                <a:cs typeface="Arial" panose="020B0604020202020204" pitchFamily="34" charset="0"/>
              </a:rPr>
              <a:t>Automated research administration business processes</a:t>
            </a:r>
            <a:endParaRPr lang="en-US" sz="3800" dirty="0">
              <a:effectLst/>
              <a:latin typeface="+mn-lt"/>
              <a:ea typeface="Calibri" panose="020F0502020204030204" pitchFamily="34" charset="0"/>
              <a:cs typeface="Arial" panose="020B0604020202020204" pitchFamily="34" charset="0"/>
            </a:endParaRPr>
          </a:p>
          <a:p>
            <a:pPr marL="342900" marR="0" lvl="0" indent="-342900">
              <a:lnSpc>
                <a:spcPct val="200000"/>
              </a:lnSpc>
              <a:spcBef>
                <a:spcPts val="0"/>
              </a:spcBef>
              <a:spcAft>
                <a:spcPts val="0"/>
              </a:spcAft>
              <a:buFont typeface="Symbol" panose="05050102010706020507" pitchFamily="18" charset="2"/>
              <a:buChar char=""/>
            </a:pPr>
            <a:r>
              <a:rPr lang="en-US" sz="3800" dirty="0">
                <a:latin typeface="+mn-lt"/>
                <a:ea typeface="Calibri" panose="020F0502020204030204" pitchFamily="34" charset="0"/>
                <a:cs typeface="Arial" panose="020B0604020202020204" pitchFamily="34" charset="0"/>
              </a:rPr>
              <a:t>D</a:t>
            </a:r>
            <a:r>
              <a:rPr lang="en-US" sz="3800" dirty="0">
                <a:effectLst/>
                <a:latin typeface="+mn-lt"/>
                <a:ea typeface="Calibri" panose="020F0502020204030204" pitchFamily="34" charset="0"/>
                <a:cs typeface="Arial" panose="020B0604020202020204" pitchFamily="34" charset="0"/>
              </a:rPr>
              <a:t>ashboard with centralized and consolidated information</a:t>
            </a:r>
          </a:p>
          <a:p>
            <a:pPr marL="342900" marR="0" lvl="0" indent="-342900">
              <a:lnSpc>
                <a:spcPct val="200000"/>
              </a:lnSpc>
              <a:spcBef>
                <a:spcPts val="0"/>
              </a:spcBef>
              <a:spcAft>
                <a:spcPts val="0"/>
              </a:spcAft>
              <a:buFont typeface="Symbol" panose="05050102010706020507" pitchFamily="18" charset="2"/>
              <a:buChar char=""/>
            </a:pPr>
            <a:r>
              <a:rPr lang="en-US" sz="3800" dirty="0">
                <a:latin typeface="+mn-lt"/>
                <a:ea typeface="Calibri" panose="020F0502020204030204" pitchFamily="34" charset="0"/>
                <a:cs typeface="Arial" panose="020B0604020202020204" pitchFamily="34" charset="0"/>
              </a:rPr>
              <a:t>Automated workflow, routing, approvals and communication</a:t>
            </a:r>
            <a:endParaRPr lang="en-US" sz="3800" dirty="0">
              <a:effectLst/>
              <a:latin typeface="+mn-lt"/>
              <a:ea typeface="Calibri" panose="020F0502020204030204" pitchFamily="34" charset="0"/>
              <a:cs typeface="Arial" panose="020B0604020202020204" pitchFamily="34" charset="0"/>
            </a:endParaRPr>
          </a:p>
          <a:p>
            <a:pPr marL="0" marR="0" indent="0">
              <a:spcAft>
                <a:spcPts val="0"/>
              </a:spcAft>
              <a:buNone/>
            </a:pPr>
            <a:endParaRPr lang="en-US" sz="1800" dirty="0">
              <a:solidFill>
                <a:srgbClr val="252525"/>
              </a:solidFill>
              <a:effectLst/>
              <a:latin typeface="Calibri" panose="020F0502020204030204" pitchFamily="34" charset="0"/>
              <a:ea typeface="Times New Roman" panose="02020603050405020304" pitchFamily="18" charset="0"/>
            </a:endParaRPr>
          </a:p>
          <a:p>
            <a:pPr marL="0" indent="0">
              <a:buNone/>
            </a:pPr>
            <a:endParaRPr lang="en-US" dirty="0"/>
          </a:p>
        </p:txBody>
      </p:sp>
      <p:sp>
        <p:nvSpPr>
          <p:cNvPr id="6" name="Date Placeholder 5">
            <a:extLst>
              <a:ext uri="{FF2B5EF4-FFF2-40B4-BE49-F238E27FC236}">
                <a16:creationId xmlns:a16="http://schemas.microsoft.com/office/drawing/2014/main" id="{C6B48F48-6959-4D72-8F81-B854D80290DD}"/>
              </a:ext>
            </a:extLst>
          </p:cNvPr>
          <p:cNvSpPr>
            <a:spLocks noGrp="1"/>
          </p:cNvSpPr>
          <p:nvPr>
            <p:ph type="dt" sz="half" idx="10"/>
          </p:nvPr>
        </p:nvSpPr>
        <p:spPr/>
        <p:txBody>
          <a:bodyPr/>
          <a:lstStyle/>
          <a:p>
            <a:fld id="{D47A9A36-4EB0-BF46-AE48-7CDA251B954B}" type="datetime1">
              <a:rPr lang="en-US" smtClean="0"/>
              <a:t>4/22/2024</a:t>
            </a:fld>
            <a:endParaRPr lang="en-US"/>
          </a:p>
        </p:txBody>
      </p:sp>
      <p:sp>
        <p:nvSpPr>
          <p:cNvPr id="7" name="Slide Number Placeholder 6">
            <a:extLst>
              <a:ext uri="{FF2B5EF4-FFF2-40B4-BE49-F238E27FC236}">
                <a16:creationId xmlns:a16="http://schemas.microsoft.com/office/drawing/2014/main" id="{AEC37560-46CA-4529-82CB-FA445461B0A3}"/>
              </a:ext>
            </a:extLst>
          </p:cNvPr>
          <p:cNvSpPr>
            <a:spLocks noGrp="1"/>
          </p:cNvSpPr>
          <p:nvPr>
            <p:ph type="sldNum" sz="quarter" idx="12"/>
          </p:nvPr>
        </p:nvSpPr>
        <p:spPr/>
        <p:txBody>
          <a:bodyPr/>
          <a:lstStyle/>
          <a:p>
            <a:fld id="{8A7A6979-0714-4377-B894-6BE4C2D6E202}" type="slidenum">
              <a:rPr lang="en-US" smtClean="0"/>
              <a:pPr/>
              <a:t>4</a:t>
            </a:fld>
            <a:endParaRPr lang="en-US"/>
          </a:p>
        </p:txBody>
      </p:sp>
      <p:pic>
        <p:nvPicPr>
          <p:cNvPr id="10" name="Picture 9">
            <a:extLst>
              <a:ext uri="{FF2B5EF4-FFF2-40B4-BE49-F238E27FC236}">
                <a16:creationId xmlns:a16="http://schemas.microsoft.com/office/drawing/2014/main" id="{589D1099-AFE3-AC96-EF7D-90FB8D3EE5C2}"/>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F0AE5472-90DD-55D4-FA31-02DD9ABFD18D}"/>
              </a:ext>
            </a:extLst>
          </p:cNvPr>
          <p:cNvPicPr>
            <a:picLocks noChangeAspect="1"/>
          </p:cNvPicPr>
          <p:nvPr/>
        </p:nvPicPr>
        <p:blipFill>
          <a:blip r:embed="rId3"/>
          <a:stretch>
            <a:fillRect/>
          </a:stretch>
        </p:blipFill>
        <p:spPr>
          <a:xfrm>
            <a:off x="9948139" y="33201"/>
            <a:ext cx="1611086" cy="807657"/>
          </a:xfrm>
          <a:prstGeom prst="rect">
            <a:avLst/>
          </a:prstGeom>
        </p:spPr>
      </p:pic>
    </p:spTree>
    <p:extLst>
      <p:ext uri="{BB962C8B-B14F-4D97-AF65-F5344CB8AC3E}">
        <p14:creationId xmlns:p14="http://schemas.microsoft.com/office/powerpoint/2010/main" val="406855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F38B-19CB-4B1D-93E4-4096106012F9}"/>
              </a:ext>
            </a:extLst>
          </p:cNvPr>
          <p:cNvSpPr>
            <a:spLocks noGrp="1"/>
          </p:cNvSpPr>
          <p:nvPr>
            <p:ph type="ctrTitle"/>
          </p:nvPr>
        </p:nvSpPr>
        <p:spPr>
          <a:xfrm>
            <a:off x="2107520" y="437030"/>
            <a:ext cx="7988980" cy="498598"/>
          </a:xfrm>
        </p:spPr>
        <p:txBody>
          <a:bodyPr/>
          <a:lstStyle/>
          <a:p>
            <a:r>
              <a:rPr lang="en-US">
                <a:latin typeface="Arial Narrow" panose="020B0606020202030204" pitchFamily="34" charset="0"/>
              </a:rPr>
              <a:t>PERA Timeline</a:t>
            </a:r>
          </a:p>
        </p:txBody>
      </p:sp>
      <p:sp>
        <p:nvSpPr>
          <p:cNvPr id="5" name="Date Placeholder 4">
            <a:extLst>
              <a:ext uri="{FF2B5EF4-FFF2-40B4-BE49-F238E27FC236}">
                <a16:creationId xmlns:a16="http://schemas.microsoft.com/office/drawing/2014/main" id="{34940F3B-0360-4A1B-8613-A4EC57A50ED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Placeholder 5">
            <a:extLst>
              <a:ext uri="{FF2B5EF4-FFF2-40B4-BE49-F238E27FC236}">
                <a16:creationId xmlns:a16="http://schemas.microsoft.com/office/drawing/2014/main" id="{A795BDFB-25ED-4292-8DDB-999FA6EF16B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10" name="Picture 9">
            <a:extLst>
              <a:ext uri="{FF2B5EF4-FFF2-40B4-BE49-F238E27FC236}">
                <a16:creationId xmlns:a16="http://schemas.microsoft.com/office/drawing/2014/main" id="{BF6E38D5-95D6-E700-521C-1A91414E5235}"/>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66FBC586-9D77-3D07-FDFE-04097E81645D}"/>
              </a:ext>
            </a:extLst>
          </p:cNvPr>
          <p:cNvPicPr>
            <a:picLocks noChangeAspect="1"/>
          </p:cNvPicPr>
          <p:nvPr/>
        </p:nvPicPr>
        <p:blipFill>
          <a:blip r:embed="rId3"/>
          <a:stretch>
            <a:fillRect/>
          </a:stretch>
        </p:blipFill>
        <p:spPr>
          <a:xfrm>
            <a:off x="9948139" y="33201"/>
            <a:ext cx="1611086" cy="807657"/>
          </a:xfrm>
          <a:prstGeom prst="rect">
            <a:avLst/>
          </a:prstGeom>
        </p:spPr>
      </p:pic>
      <p:pic>
        <p:nvPicPr>
          <p:cNvPr id="8" name="Picture 7" descr="A timeline of a high level timeline&#10;&#10;Description automatically generated">
            <a:extLst>
              <a:ext uri="{FF2B5EF4-FFF2-40B4-BE49-F238E27FC236}">
                <a16:creationId xmlns:a16="http://schemas.microsoft.com/office/drawing/2014/main" id="{CB94509C-B02C-26EA-B532-EEE7A26A5254}"/>
              </a:ext>
            </a:extLst>
          </p:cNvPr>
          <p:cNvPicPr>
            <a:picLocks noChangeAspect="1"/>
          </p:cNvPicPr>
          <p:nvPr/>
        </p:nvPicPr>
        <p:blipFill rotWithShape="1">
          <a:blip r:embed="rId4"/>
          <a:srcRect t="19533" r="2441" b="10674"/>
          <a:stretch/>
        </p:blipFill>
        <p:spPr>
          <a:xfrm>
            <a:off x="1641049" y="975847"/>
            <a:ext cx="10212283" cy="4786514"/>
          </a:xfrm>
          <a:prstGeom prst="rect">
            <a:avLst/>
          </a:prstGeom>
        </p:spPr>
      </p:pic>
    </p:spTree>
    <p:extLst>
      <p:ext uri="{BB962C8B-B14F-4D97-AF65-F5344CB8AC3E}">
        <p14:creationId xmlns:p14="http://schemas.microsoft.com/office/powerpoint/2010/main" val="148903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F38B-19CB-4B1D-93E4-4096106012F9}"/>
              </a:ext>
            </a:extLst>
          </p:cNvPr>
          <p:cNvSpPr>
            <a:spLocks noGrp="1"/>
          </p:cNvSpPr>
          <p:nvPr>
            <p:ph type="ctrTitle"/>
          </p:nvPr>
        </p:nvSpPr>
        <p:spPr>
          <a:xfrm>
            <a:off x="2107520" y="437030"/>
            <a:ext cx="7988980" cy="498598"/>
          </a:xfrm>
        </p:spPr>
        <p:txBody>
          <a:bodyPr/>
          <a:lstStyle/>
          <a:p>
            <a:r>
              <a:rPr lang="en-US">
                <a:latin typeface="Arial Narrow" panose="020B0606020202030204" pitchFamily="34" charset="0"/>
              </a:rPr>
              <a:t>PERA Modules</a:t>
            </a:r>
          </a:p>
        </p:txBody>
      </p:sp>
      <p:sp>
        <p:nvSpPr>
          <p:cNvPr id="5" name="Date Placeholder 4">
            <a:extLst>
              <a:ext uri="{FF2B5EF4-FFF2-40B4-BE49-F238E27FC236}">
                <a16:creationId xmlns:a16="http://schemas.microsoft.com/office/drawing/2014/main" id="{34940F3B-0360-4A1B-8613-A4EC57A50ED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Placeholder 5">
            <a:extLst>
              <a:ext uri="{FF2B5EF4-FFF2-40B4-BE49-F238E27FC236}">
                <a16:creationId xmlns:a16="http://schemas.microsoft.com/office/drawing/2014/main" id="{A795BDFB-25ED-4292-8DDB-999FA6EF16B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sp>
        <p:nvSpPr>
          <p:cNvPr id="3" name="TextBox 2">
            <a:extLst>
              <a:ext uri="{FF2B5EF4-FFF2-40B4-BE49-F238E27FC236}">
                <a16:creationId xmlns:a16="http://schemas.microsoft.com/office/drawing/2014/main" id="{9FAE96FC-1B7B-506D-C5DC-A222D90463CB}"/>
              </a:ext>
            </a:extLst>
          </p:cNvPr>
          <p:cNvSpPr txBox="1"/>
          <p:nvPr/>
        </p:nvSpPr>
        <p:spPr>
          <a:xfrm>
            <a:off x="1471780" y="1126439"/>
            <a:ext cx="8488018" cy="4674870"/>
          </a:xfrm>
          <a:prstGeom prst="rect">
            <a:avLst/>
          </a:prstGeom>
          <a:noFill/>
        </p:spPr>
        <p:txBody>
          <a:bodyPr wrap="square" rtlCol="0">
            <a:spAutoFit/>
          </a:bodyPr>
          <a:lstStyle/>
          <a:p>
            <a:pPr marL="0" marR="0">
              <a:spcBef>
                <a:spcPts val="0"/>
              </a:spcBef>
              <a:spcAft>
                <a:spcPts val="0"/>
              </a:spcAft>
            </a:pPr>
            <a:r>
              <a:rPr lang="en-US" sz="2200" dirty="0">
                <a:solidFill>
                  <a:srgbClr val="252525"/>
                </a:solidFill>
                <a:effectLst/>
                <a:ea typeface="Times New Roman" panose="02020603050405020304" pitchFamily="18" charset="0"/>
                <a:cs typeface="Arial" panose="020B0604020202020204" pitchFamily="34" charset="0"/>
              </a:rPr>
              <a:t>PERA’s </a:t>
            </a:r>
            <a:r>
              <a:rPr lang="en-US" sz="2200" dirty="0">
                <a:effectLst/>
                <a:ea typeface="Times New Roman" panose="02020603050405020304" pitchFamily="18" charset="0"/>
                <a:cs typeface="Arial" panose="020B0604020202020204" pitchFamily="34" charset="0"/>
              </a:rPr>
              <a:t>first four modules to go live in </a:t>
            </a:r>
            <a:r>
              <a:rPr lang="en-US" sz="2200" dirty="0">
                <a:ea typeface="Times New Roman" panose="02020603050405020304" pitchFamily="18" charset="0"/>
                <a:cs typeface="Arial" panose="020B0604020202020204" pitchFamily="34" charset="0"/>
              </a:rPr>
              <a:t>October</a:t>
            </a:r>
            <a:r>
              <a:rPr lang="en-US" sz="2200" dirty="0">
                <a:effectLst/>
                <a:ea typeface="Times New Roman" panose="02020603050405020304" pitchFamily="18" charset="0"/>
                <a:cs typeface="Arial" panose="020B0604020202020204" pitchFamily="34" charset="0"/>
              </a:rPr>
              <a:t> 2024 will address the following areas:</a:t>
            </a:r>
          </a:p>
          <a:p>
            <a:pPr marL="0" marR="0">
              <a:spcBef>
                <a:spcPts val="0"/>
              </a:spcBef>
              <a:spcAft>
                <a:spcPts val="0"/>
              </a:spcAft>
            </a:pPr>
            <a:r>
              <a:rPr lang="en-US" sz="1600" dirty="0">
                <a:solidFill>
                  <a:srgbClr val="252525"/>
                </a:solidFill>
                <a:effectLst/>
                <a:ea typeface="Times New Roman" panose="02020603050405020304" pitchFamily="18" charset="0"/>
                <a:cs typeface="Arial" panose="020B0604020202020204" pitchFamily="34" charset="0"/>
              </a:rPr>
              <a:t> </a:t>
            </a:r>
            <a:endParaRPr lang="en-US" sz="1600" dirty="0">
              <a:effectLs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cs typeface="Arial" panose="020B0604020202020204" pitchFamily="34" charset="0"/>
              </a:rPr>
              <a:t>Grants (pre/post award)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cs typeface="Arial" panose="020B0604020202020204" pitchFamily="34" charset="0"/>
              </a:rPr>
              <a:t>Agreements </a:t>
            </a:r>
            <a:endParaRPr lang="en-US"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Calibri" panose="020F0502020204030204" pitchFamily="34" charset="0"/>
                <a:cs typeface="Arial" panose="020B0604020202020204" pitchFamily="34" charset="0"/>
              </a:rPr>
              <a:t>Financial Forecasting </a:t>
            </a:r>
          </a:p>
          <a:p>
            <a:pPr marL="342900" marR="0" lvl="0" indent="-342900">
              <a:spcBef>
                <a:spcPts val="0"/>
              </a:spcBef>
              <a:spcAft>
                <a:spcPts val="0"/>
              </a:spcAft>
              <a:buFont typeface="Symbol" panose="05050102010706020507" pitchFamily="18" charset="2"/>
              <a:buChar char=""/>
            </a:pPr>
            <a:r>
              <a:rPr lang="en-US" dirty="0">
                <a:effectLst/>
                <a:ea typeface="Calibri" panose="020F0502020204030204" pitchFamily="34" charset="0"/>
                <a:cs typeface="Arial" panose="020B0604020202020204" pitchFamily="34" charset="0"/>
              </a:rPr>
              <a:t>Institutional Animal Care and Use Committee </a:t>
            </a:r>
            <a:r>
              <a:rPr lang="en-US" dirty="0">
                <a:solidFill>
                  <a:srgbClr val="333333"/>
                </a:solidFill>
                <a:effectLst/>
                <a:ea typeface="Times New Roman" panose="02020603050405020304" pitchFamily="18" charset="0"/>
                <a:cs typeface="Arial" panose="020B0604020202020204" pitchFamily="34" charset="0"/>
              </a:rPr>
              <a:t>(IACUC)</a:t>
            </a:r>
            <a:r>
              <a:rPr lang="en-US" dirty="0">
                <a:effectLst/>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en-US" sz="1600" dirty="0">
              <a:solidFill>
                <a:srgbClr val="000000"/>
              </a:solidFill>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200" dirty="0">
                <a:solidFill>
                  <a:srgbClr val="000000"/>
                </a:solidFill>
                <a:effectLst/>
                <a:ea typeface="Calibri" panose="020F0502020204030204" pitchFamily="34" charset="0"/>
                <a:cs typeface="Arial" panose="020B0604020202020204" pitchFamily="34" charset="0"/>
              </a:rPr>
              <a:t>By October 2025, these modules will be added:</a:t>
            </a:r>
            <a:endParaRPr lang="en-US" sz="2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solidFill>
                  <a:srgbClr val="000000"/>
                </a:solidFill>
                <a:effectLst/>
                <a:ea typeface="Calibri" panose="020F0502020204030204" pitchFamily="34" charset="0"/>
                <a:cs typeface="Arial" panose="020B0604020202020204" pitchFamily="34" charset="0"/>
              </a:rPr>
              <a:t> </a:t>
            </a:r>
            <a:endParaRPr lang="en-US" sz="1600"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Arial" panose="020B0604020202020204" pitchFamily="34" charset="0"/>
              </a:rPr>
              <a:t>Export Control</a:t>
            </a:r>
            <a:endParaRPr lang="en-US"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Arial" panose="020B0604020202020204" pitchFamily="34" charset="0"/>
              </a:rPr>
              <a:t>Safety Institutional Biosafety Committee (IBC)</a:t>
            </a:r>
            <a:endParaRPr lang="en-US"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Arial" panose="020B0604020202020204" pitchFamily="34" charset="0"/>
              </a:rPr>
              <a:t>Conflict of Interest (COI)</a:t>
            </a:r>
            <a:endParaRPr lang="en-US"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Arial" panose="020B0604020202020204" pitchFamily="34" charset="0"/>
              </a:rPr>
              <a:t>Conflict of Commitment (COC)</a:t>
            </a:r>
            <a:endParaRPr lang="en-US"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Arial" panose="020B0604020202020204" pitchFamily="34" charset="0"/>
              </a:rPr>
              <a:t>Institutional Review Board (IRB)</a:t>
            </a:r>
            <a:endParaRPr lang="en-US" dirty="0">
              <a:effectLst/>
              <a:ea typeface="Calibri" panose="020F0502020204030204" pitchFamily="34" charset="0"/>
              <a:cs typeface="Arial" panose="020B0604020202020204" pitchFamily="34" charset="0"/>
            </a:endParaRPr>
          </a:p>
          <a:p>
            <a:endParaRPr lang="en-US" dirty="0"/>
          </a:p>
        </p:txBody>
      </p:sp>
      <p:pic>
        <p:nvPicPr>
          <p:cNvPr id="11" name="Picture 10">
            <a:extLst>
              <a:ext uri="{FF2B5EF4-FFF2-40B4-BE49-F238E27FC236}">
                <a16:creationId xmlns:a16="http://schemas.microsoft.com/office/drawing/2014/main" id="{9BF70334-E38E-E25E-2583-1D15F291F8FA}"/>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4" name="Picture 3" descr="A black and white sign with white text&#10;&#10;Description automatically generated">
            <a:extLst>
              <a:ext uri="{FF2B5EF4-FFF2-40B4-BE49-F238E27FC236}">
                <a16:creationId xmlns:a16="http://schemas.microsoft.com/office/drawing/2014/main" id="{3D6BC417-8B41-5243-3C19-D786BBCA5604}"/>
              </a:ext>
            </a:extLst>
          </p:cNvPr>
          <p:cNvPicPr>
            <a:picLocks noChangeAspect="1"/>
          </p:cNvPicPr>
          <p:nvPr/>
        </p:nvPicPr>
        <p:blipFill>
          <a:blip r:embed="rId3"/>
          <a:stretch>
            <a:fillRect/>
          </a:stretch>
        </p:blipFill>
        <p:spPr>
          <a:xfrm>
            <a:off x="9948139" y="33201"/>
            <a:ext cx="1611086" cy="807657"/>
          </a:xfrm>
          <a:prstGeom prst="rect">
            <a:avLst/>
          </a:prstGeom>
        </p:spPr>
      </p:pic>
      <p:pic>
        <p:nvPicPr>
          <p:cNvPr id="8" name="Graphic 7">
            <a:extLst>
              <a:ext uri="{FF2B5EF4-FFF2-40B4-BE49-F238E27FC236}">
                <a16:creationId xmlns:a16="http://schemas.microsoft.com/office/drawing/2014/main" id="{356A2AFA-4C61-664B-8307-3D88E95E69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7761" y="805571"/>
            <a:ext cx="9801358" cy="5513264"/>
          </a:xfrm>
          <a:prstGeom prst="rect">
            <a:avLst/>
          </a:prstGeom>
        </p:spPr>
      </p:pic>
    </p:spTree>
    <p:extLst>
      <p:ext uri="{BB962C8B-B14F-4D97-AF65-F5344CB8AC3E}">
        <p14:creationId xmlns:p14="http://schemas.microsoft.com/office/powerpoint/2010/main" val="409223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437030"/>
            <a:ext cx="7988980" cy="498598"/>
          </a:xfrm>
        </p:spPr>
        <p:txBody>
          <a:bodyPr/>
          <a:lstStyle/>
          <a:p>
            <a:r>
              <a:rPr lang="en-US">
                <a:latin typeface="Arial Narrow" panose="020B0604020202020204" pitchFamily="34" charset="0"/>
                <a:cs typeface="Arial Narrow" panose="020B0604020202020204" pitchFamily="34" charset="0"/>
              </a:rPr>
              <a:t>Communication update</a:t>
            </a:r>
          </a:p>
        </p:txBody>
      </p:sp>
      <p:sp>
        <p:nvSpPr>
          <p:cNvPr id="3" name="Subhead">
            <a:extLst>
              <a:ext uri="{FF2B5EF4-FFF2-40B4-BE49-F238E27FC236}">
                <a16:creationId xmlns:a16="http://schemas.microsoft.com/office/drawing/2014/main" id="{B8292C64-E8C3-7F46-924E-AFA3C2EC8731}"/>
              </a:ext>
            </a:extLst>
          </p:cNvPr>
          <p:cNvSpPr>
            <a:spLocks noGrp="1"/>
          </p:cNvSpPr>
          <p:nvPr>
            <p:ph type="subTitle" idx="1"/>
          </p:nvPr>
        </p:nvSpPr>
        <p:spPr>
          <a:xfrm>
            <a:off x="1841188" y="1161806"/>
            <a:ext cx="7988982" cy="774571"/>
          </a:xfrm>
        </p:spPr>
        <p:txBody>
          <a:bodyPr/>
          <a:lstStyle/>
          <a:p>
            <a:r>
              <a:rPr lang="en-US" sz="2400">
                <a:solidFill>
                  <a:schemeClr val="tx1"/>
                </a:solidFill>
                <a:latin typeface="Arial" panose="020B0604020202020204" pitchFamily="34" charset="0"/>
                <a:cs typeface="Arial" panose="020B0604020202020204" pitchFamily="34" charset="0"/>
              </a:rPr>
              <a:t>PERA Module (Purdue applications)</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a:latin typeface="Arial" panose="020B0604020202020204" pitchFamily="34" charset="0"/>
              <a:cs typeface="Arial" panose="020B0604020202020204" pitchFamily="34" charset="0"/>
            </a:endParaRPr>
          </a:p>
        </p:txBody>
      </p:sp>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10" name="Picture 9">
            <a:extLst>
              <a:ext uri="{FF2B5EF4-FFF2-40B4-BE49-F238E27FC236}">
                <a16:creationId xmlns:a16="http://schemas.microsoft.com/office/drawing/2014/main" id="{D1B18056-8F76-CE8F-3AB4-4AFE9485B4C6}"/>
              </a:ext>
            </a:extLst>
          </p:cNvPr>
          <p:cNvPicPr>
            <a:picLocks noChangeAspect="1"/>
          </p:cNvPicPr>
          <p:nvPr/>
        </p:nvPicPr>
        <p:blipFill>
          <a:blip r:embed="rId2"/>
          <a:srcRect/>
          <a:stretch/>
        </p:blipFill>
        <p:spPr>
          <a:xfrm>
            <a:off x="1765300" y="6019982"/>
            <a:ext cx="4330700" cy="460284"/>
          </a:xfrm>
          <a:prstGeom prst="rect">
            <a:avLst/>
          </a:prstGeom>
        </p:spPr>
      </p:pic>
      <p:pic>
        <p:nvPicPr>
          <p:cNvPr id="7" name="Picture 6" descr="A diagram of various business icons&#10;&#10;Description automatically generated with medium confidence">
            <a:extLst>
              <a:ext uri="{FF2B5EF4-FFF2-40B4-BE49-F238E27FC236}">
                <a16:creationId xmlns:a16="http://schemas.microsoft.com/office/drawing/2014/main" id="{919B510D-0340-3EF2-A858-560BB5E32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588" y="1936377"/>
            <a:ext cx="4923305" cy="3888931"/>
          </a:xfrm>
          <a:prstGeom prst="rect">
            <a:avLst/>
          </a:prstGeom>
        </p:spPr>
      </p:pic>
    </p:spTree>
    <p:extLst>
      <p:ext uri="{BB962C8B-B14F-4D97-AF65-F5344CB8AC3E}">
        <p14:creationId xmlns:p14="http://schemas.microsoft.com/office/powerpoint/2010/main" val="306076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437030"/>
            <a:ext cx="7988980" cy="498598"/>
          </a:xfrm>
        </p:spPr>
        <p:txBody>
          <a:bodyPr/>
          <a:lstStyle/>
          <a:p>
            <a:r>
              <a:rPr lang="en-US">
                <a:latin typeface="Arial Narrow" panose="020B0604020202020204" pitchFamily="34" charset="0"/>
                <a:cs typeface="Arial Narrow" panose="020B0604020202020204" pitchFamily="34" charset="0"/>
              </a:rPr>
              <a:t>Communication update</a:t>
            </a:r>
          </a:p>
        </p:txBody>
      </p:sp>
      <p:sp>
        <p:nvSpPr>
          <p:cNvPr id="3" name="Subhead">
            <a:extLst>
              <a:ext uri="{FF2B5EF4-FFF2-40B4-BE49-F238E27FC236}">
                <a16:creationId xmlns:a16="http://schemas.microsoft.com/office/drawing/2014/main" id="{B8292C64-E8C3-7F46-924E-AFA3C2EC8731}"/>
              </a:ext>
            </a:extLst>
          </p:cNvPr>
          <p:cNvSpPr>
            <a:spLocks noGrp="1"/>
          </p:cNvSpPr>
          <p:nvPr>
            <p:ph type="subTitle" idx="1"/>
          </p:nvPr>
        </p:nvSpPr>
        <p:spPr>
          <a:xfrm>
            <a:off x="1841188" y="1161806"/>
            <a:ext cx="7988982" cy="774571"/>
          </a:xfrm>
        </p:spPr>
        <p:txBody>
          <a:bodyPr/>
          <a:lstStyle/>
          <a:p>
            <a:r>
              <a:rPr lang="en-US" sz="2400">
                <a:solidFill>
                  <a:schemeClr val="tx1"/>
                </a:solidFill>
                <a:latin typeface="Arial"/>
                <a:cs typeface="Arial"/>
              </a:rPr>
              <a:t>PERA Module (Phase 2)</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a:latin typeface="Arial" panose="020B0604020202020204" pitchFamily="34" charset="0"/>
              <a:cs typeface="Arial" panose="020B0604020202020204" pitchFamily="34" charset="0"/>
            </a:endParaRPr>
          </a:p>
        </p:txBody>
      </p:sp>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10" name="Picture 9">
            <a:extLst>
              <a:ext uri="{FF2B5EF4-FFF2-40B4-BE49-F238E27FC236}">
                <a16:creationId xmlns:a16="http://schemas.microsoft.com/office/drawing/2014/main" id="{D1B18056-8F76-CE8F-3AB4-4AFE9485B4C6}"/>
              </a:ext>
            </a:extLst>
          </p:cNvPr>
          <p:cNvPicPr>
            <a:picLocks noChangeAspect="1"/>
          </p:cNvPicPr>
          <p:nvPr/>
        </p:nvPicPr>
        <p:blipFill>
          <a:blip r:embed="rId2"/>
          <a:srcRect/>
          <a:stretch/>
        </p:blipFill>
        <p:spPr>
          <a:xfrm>
            <a:off x="1765300" y="6019982"/>
            <a:ext cx="4330700" cy="460284"/>
          </a:xfrm>
          <a:prstGeom prst="rect">
            <a:avLst/>
          </a:prstGeom>
        </p:spPr>
      </p:pic>
      <p:pic>
        <p:nvPicPr>
          <p:cNvPr id="4" name="Picture 3" descr="A diagram of a diagram&#10;&#10;Description automatically generated with medium confidence">
            <a:extLst>
              <a:ext uri="{FF2B5EF4-FFF2-40B4-BE49-F238E27FC236}">
                <a16:creationId xmlns:a16="http://schemas.microsoft.com/office/drawing/2014/main" id="{0D7DBB15-3A14-7984-32AE-EF90156E5F9C}"/>
              </a:ext>
            </a:extLst>
          </p:cNvPr>
          <p:cNvPicPr>
            <a:picLocks noChangeAspect="1"/>
          </p:cNvPicPr>
          <p:nvPr/>
        </p:nvPicPr>
        <p:blipFill rotWithShape="1">
          <a:blip r:embed="rId3">
            <a:extLst>
              <a:ext uri="{28A0092B-C50C-407E-A947-70E740481C1C}">
                <a14:useLocalDpi xmlns:a14="http://schemas.microsoft.com/office/drawing/2010/main" val="0"/>
              </a:ext>
            </a:extLst>
          </a:blip>
          <a:srcRect r="25170"/>
          <a:stretch/>
        </p:blipFill>
        <p:spPr>
          <a:xfrm>
            <a:off x="3885396" y="1879647"/>
            <a:ext cx="5302994" cy="4031711"/>
          </a:xfrm>
          <a:prstGeom prst="rect">
            <a:avLst/>
          </a:prstGeom>
        </p:spPr>
      </p:pic>
    </p:spTree>
    <p:extLst>
      <p:ext uri="{BB962C8B-B14F-4D97-AF65-F5344CB8AC3E}">
        <p14:creationId xmlns:p14="http://schemas.microsoft.com/office/powerpoint/2010/main" val="3494383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F38B-19CB-4B1D-93E4-4096106012F9}"/>
              </a:ext>
            </a:extLst>
          </p:cNvPr>
          <p:cNvSpPr>
            <a:spLocks noGrp="1"/>
          </p:cNvSpPr>
          <p:nvPr>
            <p:ph type="ctrTitle"/>
          </p:nvPr>
        </p:nvSpPr>
        <p:spPr>
          <a:xfrm>
            <a:off x="2107520" y="437030"/>
            <a:ext cx="7988980" cy="498598"/>
          </a:xfrm>
        </p:spPr>
        <p:txBody>
          <a:bodyPr/>
          <a:lstStyle/>
          <a:p>
            <a:r>
              <a:rPr lang="en-US">
                <a:latin typeface="Arial Narrow" panose="020B0606020202030204" pitchFamily="34" charset="0"/>
              </a:rPr>
              <a:t>PERA Website</a:t>
            </a:r>
          </a:p>
        </p:txBody>
      </p:sp>
      <p:sp>
        <p:nvSpPr>
          <p:cNvPr id="5" name="Date Placeholder 4">
            <a:extLst>
              <a:ext uri="{FF2B5EF4-FFF2-40B4-BE49-F238E27FC236}">
                <a16:creationId xmlns:a16="http://schemas.microsoft.com/office/drawing/2014/main" id="{34940F3B-0360-4A1B-8613-A4EC57A50ED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4/22/2024</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Placeholder 5">
            <a:extLst>
              <a:ext uri="{FF2B5EF4-FFF2-40B4-BE49-F238E27FC236}">
                <a16:creationId xmlns:a16="http://schemas.microsoft.com/office/drawing/2014/main" id="{A795BDFB-25ED-4292-8DDB-999FA6EF16B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sp>
        <p:nvSpPr>
          <p:cNvPr id="7" name="TextBox 6">
            <a:extLst>
              <a:ext uri="{FF2B5EF4-FFF2-40B4-BE49-F238E27FC236}">
                <a16:creationId xmlns:a16="http://schemas.microsoft.com/office/drawing/2014/main" id="{A5D51786-EED7-AFF2-8377-6CFE457D752A}"/>
              </a:ext>
            </a:extLst>
          </p:cNvPr>
          <p:cNvSpPr txBox="1"/>
          <p:nvPr/>
        </p:nvSpPr>
        <p:spPr>
          <a:xfrm>
            <a:off x="2224255" y="3692718"/>
            <a:ext cx="7743490" cy="1754326"/>
          </a:xfrm>
          <a:prstGeom prst="rect">
            <a:avLst/>
          </a:prstGeom>
          <a:noFill/>
        </p:spPr>
        <p:txBody>
          <a:bodyPr wrap="square" rtlCol="0">
            <a:spAutoFit/>
          </a:bodyPr>
          <a:lstStyle/>
          <a:p>
            <a:r>
              <a:rPr lang="en-US" dirty="0">
                <a:solidFill>
                  <a:srgbClr val="333333"/>
                </a:solidFill>
                <a:effectLst/>
                <a:latin typeface="+mn-lt"/>
                <a:ea typeface="Times New Roman" panose="02020603050405020304" pitchFamily="18" charset="0"/>
                <a:cs typeface="Arial" panose="020B0604020202020204" pitchFamily="34" charset="0"/>
              </a:rPr>
              <a:t>Faculty and staff can access the most recent PERA information via a PERA website that features timely updates and tools such as a PERA fact sheet, slides, and </a:t>
            </a:r>
            <a:r>
              <a:rPr lang="en-US" dirty="0">
                <a:solidFill>
                  <a:srgbClr val="333333"/>
                </a:solidFill>
                <a:ea typeface="Times New Roman" panose="02020603050405020304" pitchFamily="18" charset="0"/>
                <a:cs typeface="Arial" panose="020B0604020202020204" pitchFamily="34" charset="0"/>
              </a:rPr>
              <a:t>frequently asked questions. </a:t>
            </a:r>
          </a:p>
          <a:p>
            <a:endParaRPr lang="en-US" dirty="0">
              <a:solidFill>
                <a:srgbClr val="333333"/>
              </a:solidFill>
              <a:ea typeface="Times New Roman" panose="02020603050405020304" pitchFamily="18" charset="0"/>
              <a:cs typeface="Arial" panose="020B0604020202020204" pitchFamily="34" charset="0"/>
            </a:endParaRPr>
          </a:p>
          <a:p>
            <a:pPr algn="ctr"/>
            <a:r>
              <a:rPr lang="en-US" b="1" dirty="0">
                <a:solidFill>
                  <a:srgbClr val="333333"/>
                </a:solidFill>
                <a:ea typeface="Times New Roman" panose="02020603050405020304" pitchFamily="18" charset="0"/>
                <a:cs typeface="Arial" panose="020B0604020202020204" pitchFamily="34" charset="0"/>
              </a:rPr>
              <a:t>https://research.purdue.edu/pera</a:t>
            </a:r>
            <a:endParaRPr lang="en-US" b="1" dirty="0">
              <a:latin typeface="Arial" panose="020B0604020202020204" pitchFamily="34" charset="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CD6A2337-52AB-0085-BB78-479CC8117E28}"/>
              </a:ext>
            </a:extLst>
          </p:cNvPr>
          <p:cNvPicPr>
            <a:picLocks noChangeAspect="1"/>
          </p:cNvPicPr>
          <p:nvPr/>
        </p:nvPicPr>
        <p:blipFill>
          <a:blip r:embed="rId2"/>
          <a:stretch>
            <a:fillRect/>
          </a:stretch>
        </p:blipFill>
        <p:spPr>
          <a:xfrm>
            <a:off x="1374328" y="5992120"/>
            <a:ext cx="4334632" cy="45724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68E5961B-DEAE-22D4-7397-303214B3FF9A}"/>
              </a:ext>
            </a:extLst>
          </p:cNvPr>
          <p:cNvPicPr>
            <a:picLocks noChangeAspect="1"/>
          </p:cNvPicPr>
          <p:nvPr/>
        </p:nvPicPr>
        <p:blipFill>
          <a:blip r:embed="rId3"/>
          <a:stretch>
            <a:fillRect/>
          </a:stretch>
        </p:blipFill>
        <p:spPr>
          <a:xfrm>
            <a:off x="9948139" y="33201"/>
            <a:ext cx="1611086" cy="807657"/>
          </a:xfrm>
          <a:prstGeom prst="rect">
            <a:avLst/>
          </a:prstGeom>
        </p:spPr>
      </p:pic>
      <p:pic>
        <p:nvPicPr>
          <p:cNvPr id="10" name="Picture 9">
            <a:extLst>
              <a:ext uri="{FF2B5EF4-FFF2-40B4-BE49-F238E27FC236}">
                <a16:creationId xmlns:a16="http://schemas.microsoft.com/office/drawing/2014/main" id="{2B4243A0-065F-B570-45A0-FE47D9B35770}"/>
              </a:ext>
            </a:extLst>
          </p:cNvPr>
          <p:cNvPicPr>
            <a:picLocks noChangeAspect="1"/>
          </p:cNvPicPr>
          <p:nvPr/>
        </p:nvPicPr>
        <p:blipFill>
          <a:blip r:embed="rId4"/>
          <a:stretch>
            <a:fillRect/>
          </a:stretch>
        </p:blipFill>
        <p:spPr>
          <a:xfrm>
            <a:off x="3043067" y="1182734"/>
            <a:ext cx="6105866" cy="2385517"/>
          </a:xfrm>
          <a:prstGeom prst="rect">
            <a:avLst/>
          </a:prstGeom>
        </p:spPr>
      </p:pic>
    </p:spTree>
    <p:extLst>
      <p:ext uri="{BB962C8B-B14F-4D97-AF65-F5344CB8AC3E}">
        <p14:creationId xmlns:p14="http://schemas.microsoft.com/office/powerpoint/2010/main" val="79757560"/>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6" id="{529AC3E5-65B1-6D43-A1C0-79DEA853F391}" vid="{48A0F090-6C6A-6043-9D2E-40DEC7CDA4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41CEC0981E9F419E5E40D97EE81C91" ma:contentTypeVersion="13" ma:contentTypeDescription="Create a new document." ma:contentTypeScope="" ma:versionID="8aa9de0f824abdac4cf7cab6855709bd">
  <xsd:schema xmlns:xsd="http://www.w3.org/2001/XMLSchema" xmlns:xs="http://www.w3.org/2001/XMLSchema" xmlns:p="http://schemas.microsoft.com/office/2006/metadata/properties" xmlns:ns2="fb189c6d-bd3c-473a-8926-95068471989d" xmlns:ns3="6c603821-7f01-41f6-badd-b55a8a17ea8c" targetNamespace="http://schemas.microsoft.com/office/2006/metadata/properties" ma:root="true" ma:fieldsID="c7f1e1fd9821a0ba494e2e7e0d2f72cb" ns2:_="" ns3:_="">
    <xsd:import namespace="fb189c6d-bd3c-473a-8926-95068471989d"/>
    <xsd:import namespace="6c603821-7f01-41f6-badd-b55a8a17ea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89c6d-bd3c-473a-8926-9506847198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03821-7f01-41f6-badd-b55a8a17ea8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3fa0c1d-e798-4944-8472-85f6be7afac8}" ma:internalName="TaxCatchAll" ma:showField="CatchAllData" ma:web="6c603821-7f01-41f6-badd-b55a8a17ea8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c603821-7f01-41f6-badd-b55a8a17ea8c" xsi:nil="true"/>
    <lcf76f155ced4ddcb4097134ff3c332f xmlns="fb189c6d-bd3c-473a-8926-9506847198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238139-85A5-4FA7-AD07-BD7BB58EBC17}">
  <ds:schemaRefs>
    <ds:schemaRef ds:uri="6c603821-7f01-41f6-badd-b55a8a17ea8c"/>
    <ds:schemaRef ds:uri="fb189c6d-bd3c-473a-8926-9506847198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928F77-9C7B-442F-AF5B-88C9DF4C7F31}">
  <ds:schemaRefs>
    <ds:schemaRef ds:uri="http://schemas.microsoft.com/sharepoint/v3/contenttype/forms"/>
  </ds:schemaRefs>
</ds:datastoreItem>
</file>

<file path=customXml/itemProps3.xml><?xml version="1.0" encoding="utf-8"?>
<ds:datastoreItem xmlns:ds="http://schemas.openxmlformats.org/officeDocument/2006/customXml" ds:itemID="{49C2E712-7310-44D4-88CA-4D3D07BB46F5}">
  <ds:schemaRefs>
    <ds:schemaRef ds:uri="6c603821-7f01-41f6-badd-b55a8a17ea8c"/>
    <ds:schemaRef ds:uri="fb189c6d-bd3c-473a-8926-9506847198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51</TotalTime>
  <Words>1789</Words>
  <Application>Microsoft Office PowerPoint</Application>
  <PresentationFormat>Widescreen</PresentationFormat>
  <Paragraphs>386</Paragraphs>
  <Slides>20</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Arial</vt:lpstr>
      <vt:lpstr>Acumin Pro Medium</vt:lpstr>
      <vt:lpstr>Arial Narrow</vt:lpstr>
      <vt:lpstr>Acumin Pro ExtraCondensed Smbd</vt:lpstr>
      <vt:lpstr>Times New Roman</vt:lpstr>
      <vt:lpstr>Open Sans</vt:lpstr>
      <vt:lpstr>Acumin Pro ExtraCondensed</vt:lpstr>
      <vt:lpstr>United Sans Rg Md</vt:lpstr>
      <vt:lpstr>Wingdings</vt:lpstr>
      <vt:lpstr>Symbol</vt:lpstr>
      <vt:lpstr>Acumin Pro</vt:lpstr>
      <vt:lpstr>Calibri</vt:lpstr>
      <vt:lpstr>Acumin Pro Semibold</vt:lpstr>
      <vt:lpstr>United Sans Cd Md</vt:lpstr>
      <vt:lpstr>Acumin Pro SemiCondensed</vt:lpstr>
      <vt:lpstr>Purdue2</vt:lpstr>
      <vt:lpstr>Purdue Excellence in Research Administration (PERA) </vt:lpstr>
      <vt:lpstr>What is PERA?</vt:lpstr>
      <vt:lpstr>PERA Expectations</vt:lpstr>
      <vt:lpstr>PERA Benefits</vt:lpstr>
      <vt:lpstr>PERA Timeline</vt:lpstr>
      <vt:lpstr>PERA Modules</vt:lpstr>
      <vt:lpstr>Communication update</vt:lpstr>
      <vt:lpstr>Communication update</vt:lpstr>
      <vt:lpstr>PERA Website</vt:lpstr>
      <vt:lpstr>PERA Project Organizational Chart</vt:lpstr>
      <vt:lpstr>PERA Project Structure: High-level summary</vt:lpstr>
      <vt:lpstr>Project Governance – Executive Leadership Committee (ELC) </vt:lpstr>
      <vt:lpstr>Project Governance – PERA User Group</vt:lpstr>
      <vt:lpstr>Project Governance – Executive Steering Committee (ESC)</vt:lpstr>
      <vt:lpstr>Project Governance – Sponsors / Module and Process Owners</vt:lpstr>
      <vt:lpstr>Project Governance – Project Management Team</vt:lpstr>
      <vt:lpstr>Project Governance – Functional Teams</vt:lpstr>
      <vt:lpstr>Project Governance –Technical Teams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Vyas, Krushna Dattatraya</dc:creator>
  <cp:lastModifiedBy>Gailee Lynne Cardwell</cp:lastModifiedBy>
  <cp:revision>9</cp:revision>
  <dcterms:created xsi:type="dcterms:W3CDTF">2023-01-29T09:08:28Z</dcterms:created>
  <dcterms:modified xsi:type="dcterms:W3CDTF">2024-04-22T21:30:03Z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2022-12-16T18:53:22Z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4c2d51e6-c64a-4ad5-84da-8c01226f2783</vt:lpwstr>
  </property>
  <property fmtid="{D5CDD505-2E9C-101B-9397-08002B2CF9AE}" pid="8" name="MSIP_Label_4044bd30-2ed7-4c9d-9d12-46200872a97b_ContentBits">
    <vt:lpwstr>0</vt:lpwstr>
  </property>
  <property fmtid="{D5CDD505-2E9C-101B-9397-08002B2CF9AE}" pid="9" name="ContentTypeId">
    <vt:lpwstr>0x0101005241CEC0981E9F419E5E40D97EE81C91</vt:lpwstr>
  </property>
  <property fmtid="{D5CDD505-2E9C-101B-9397-08002B2CF9AE}" pid="10" name="MediaServiceImageTags">
    <vt:lpwstr/>
  </property>
</Properties>
</file>